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vue de concept" id="{64199001-26c2-893e-e09d-40b0866c3be0}">
          <p14:sldIdLst>
            <p14:sldId id="256"/>
            <p14:sldId id="257"/>
          </p14:sldIdLst>
        </p14:section>
        <p14:section name="Le problème à cadrer" id="{23dbbab3-1eb6-d029-4d67-ffc75fe97dbd}">
          <p14:sldIdLst>
            <p14:sldId id="258"/>
            <p14:sldId id="259"/>
          </p14:sldIdLst>
        </p14:section>
        <p14:section name="Besoins et objectifs" id="{69a60299-b712-0d84-bdd2-f191ff05f100}">
          <p14:sldIdLst>
            <p14:sldId id="260"/>
            <p14:sldId id="261"/>
          </p14:sldIdLst>
        </p14:section>
        <p14:section name="Périmètre et impératifs" id="{48c8e4d4-a7eb-2a66-a20a-b7ec303bb822}">
          <p14:sldIdLst>
            <p14:sldId id="262"/>
            <p14:sldId id="263"/>
          </p14:sldIdLst>
        </p14:section>
        <p14:section name="Cadre conceptuel" id="{f2708fd1-b599-2f86-9fa0-22bc38780e5b}">
          <p14:sldIdLst>
            <p14:sldId id="264"/>
            <p14:sldId id="265"/>
          </p14:sldIdLst>
        </p14:section>
        <p14:section name="Le concept" id="{dadf1d66-1fdd-e844-536f-3fa0ee191df8}">
          <p14:sldIdLst>
            <p14:sldId id="266"/>
            <p14:sldId id="267"/>
            <p14:sldId id="268"/>
            <p14:sldId id="269"/>
            <p14:sldId id="270"/>
          </p14:sldIdLst>
        </p14:section>
        <p14:section name="Décisions et calendrier" id="{d2080ad3-b703-4158-f0b6-b9b6ecf68258}">
          <p14:sldIdLst>
            <p14:sldId id="271"/>
            <p14:sldId id="272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D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-3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Victor Soussan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634593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 Soussan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3840480" y="634593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victorsoussan.fr · victorsoussan@gmail.com</a:t>
            </a:r>
            <a:endParaRPr lang="en-US" sz="1050" dirty="0"/>
          </a:p>
        </p:txBody>
      </p:sp>
      <p:sp>
        <p:nvSpPr>
          <p:cNvPr id="5" name="Text 3"/>
          <p:cNvSpPr/>
          <p:nvPr>
            <p:ph idx="103" type="body" hasCustomPrompt="1"/>
          </p:nvPr>
        </p:nvSpPr>
        <p:spPr>
          <a:xfrm>
            <a:off x="548640" y="2286000"/>
            <a:ext cx="91440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950" spc="80" kern="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6" name="Text 3"/>
          <p:cNvSpPr/>
          <p:nvPr>
            <p:ph idx="104" type="title" hasCustomPrompt="1"/>
          </p:nvPr>
        </p:nvSpPr>
        <p:spPr>
          <a:xfrm>
            <a:off x="548640" y="2651760"/>
            <a:ext cx="969264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spc="-90" kern="0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7" name="Text 3"/>
          <p:cNvSpPr/>
          <p:nvPr>
            <p:ph idx="105" type="body" hasCustomPrompt="1"/>
          </p:nvPr>
        </p:nvSpPr>
        <p:spPr>
          <a:xfrm>
            <a:off x="548640" y="4114800"/>
            <a:ext cx="8412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D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4593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 Soussan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3840480" y="634593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victorsoussan.fr · victorsoussan@gmail.com</a:t>
            </a:r>
            <a:endParaRPr lang="en-US" sz="105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950" spc="80" kern="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spc="-60" kern="0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FDFD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4593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 Soussan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3840480" y="634593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victorsoussan.fr · victorsoussan@gmail.com</a:t>
            </a:r>
            <a:endParaRPr lang="en-US" sz="105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950" spc="80" kern="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spc="-75" kern="0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accent2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body" hasCustomPrompt="1"/>
          </p:nvPr>
        </p:nvSpPr>
        <p:spPr>
          <a:xfrm>
            <a:off x="548640" y="22860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Nom du projet</a:t>
            </a:r>
            <a:endParaRPr lang="en-US" sz="950" dirty="0"/>
          </a:p>
        </p:txBody>
      </p:sp>
      <p:sp>
        <p:nvSpPr>
          <p:cNvPr id="3" name="Text 3"/>
          <p:cNvSpPr/>
          <p:nvPr>
            <p:ph idx="104" type="title" hasCustomPrompt="1"/>
          </p:nvPr>
        </p:nvSpPr>
        <p:spPr>
          <a:xfrm>
            <a:off x="548640" y="2651760"/>
            <a:ext cx="9692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spc="-90" kern="0" dirty="0">
                <a:solidFill>
                  <a:schemeClr val="tx1"/>
                </a:solidFill>
              </a:rPr>
              <a:t>Revue de concept</a:t>
            </a:r>
            <a:endParaRPr lang="en-US" sz="3600" dirty="0"/>
          </a:p>
        </p:txBody>
      </p:sp>
      <p:sp>
        <p:nvSpPr>
          <p:cNvPr id="4" name="Text 3"/>
          <p:cNvSpPr/>
          <p:nvPr>
            <p:ph idx="105" type="body" hasCustomPrompt="1"/>
          </p:nvPr>
        </p:nvSpPr>
        <p:spPr>
          <a:xfrm>
            <a:off x="548640" y="411480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Une phrase sur ce que cette revue doit décider.</a:t>
            </a:r>
            <a:endParaRPr lang="en-US" sz="1600" dirty="0"/>
          </a:p>
        </p:txBody>
      </p:sp>
      <p:sp>
        <p:nvSpPr>
          <p:cNvPr id="5" name="meta 1"/>
          <p:cNvSpPr txBox="1"/>
          <p:nvPr/>
        </p:nvSpPr>
        <p:spPr>
          <a:xfrm>
            <a:off x="548640" y="51206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2"/>
                </a:solidFill>
              </a:rPr>
              <a:t>Mois AAAA · Prénom Nom, rôle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Sommaire</a:t>
            </a:r>
            <a:endParaRPr lang="en-US" sz="2400" dirty="0"/>
          </a:p>
        </p:txBody>
      </p:sp>
      <p:sp>
        <p:nvSpPr>
          <p:cNvPr id="3" name="toc n 2"/>
          <p:cNvSpPr txBox="1"/>
          <p:nvPr/>
        </p:nvSpPr>
        <p:spPr>
          <a:xfrm>
            <a:off x="4754880" y="914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01</a:t>
            </a:r>
            <a:endParaRPr lang="en-US" sz="1300" dirty="0"/>
          </a:p>
        </p:txBody>
      </p:sp>
      <p:sp>
        <p:nvSpPr>
          <p:cNvPr id="4" name="toc 3"/>
          <p:cNvSpPr txBox="1"/>
          <p:nvPr/>
        </p:nvSpPr>
        <p:spPr>
          <a:xfrm>
            <a:off x="5257800" y="9144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Le problème à cadrer</a:t>
            </a:r>
            <a:endParaRPr lang="en-US" sz="1300" dirty="0"/>
          </a:p>
        </p:txBody>
      </p:sp>
      <p:sp>
        <p:nvSpPr>
          <p:cNvPr id="5" name="toc n 4"/>
          <p:cNvSpPr txBox="1"/>
          <p:nvPr/>
        </p:nvSpPr>
        <p:spPr>
          <a:xfrm>
            <a:off x="4754880" y="138988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02</a:t>
            </a:r>
            <a:endParaRPr lang="en-US" sz="1300" dirty="0"/>
          </a:p>
        </p:txBody>
      </p:sp>
      <p:sp>
        <p:nvSpPr>
          <p:cNvPr id="6" name="toc 5"/>
          <p:cNvSpPr txBox="1"/>
          <p:nvPr/>
        </p:nvSpPr>
        <p:spPr>
          <a:xfrm>
            <a:off x="5257800" y="138988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Besoins et objectifs</a:t>
            </a:r>
            <a:endParaRPr lang="en-US" sz="1300" dirty="0"/>
          </a:p>
        </p:txBody>
      </p:sp>
      <p:sp>
        <p:nvSpPr>
          <p:cNvPr id="7" name="toc n 6"/>
          <p:cNvSpPr txBox="1"/>
          <p:nvPr/>
        </p:nvSpPr>
        <p:spPr>
          <a:xfrm>
            <a:off x="4754880" y="186537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03</a:t>
            </a:r>
            <a:endParaRPr lang="en-US" sz="1300" dirty="0"/>
          </a:p>
        </p:txBody>
      </p:sp>
      <p:sp>
        <p:nvSpPr>
          <p:cNvPr id="8" name="toc 7"/>
          <p:cNvSpPr txBox="1"/>
          <p:nvPr/>
        </p:nvSpPr>
        <p:spPr>
          <a:xfrm>
            <a:off x="5257800" y="1865376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Périmètre et impératifs</a:t>
            </a:r>
            <a:endParaRPr lang="en-US" sz="1300" dirty="0"/>
          </a:p>
        </p:txBody>
      </p:sp>
      <p:sp>
        <p:nvSpPr>
          <p:cNvPr id="9" name="toc n 8"/>
          <p:cNvSpPr txBox="1"/>
          <p:nvPr/>
        </p:nvSpPr>
        <p:spPr>
          <a:xfrm>
            <a:off x="4754880" y="23408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04</a:t>
            </a:r>
            <a:endParaRPr lang="en-US" sz="1300" dirty="0"/>
          </a:p>
        </p:txBody>
      </p:sp>
      <p:sp>
        <p:nvSpPr>
          <p:cNvPr id="10" name="toc 9"/>
          <p:cNvSpPr txBox="1"/>
          <p:nvPr/>
        </p:nvSpPr>
        <p:spPr>
          <a:xfrm>
            <a:off x="5257800" y="2340864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Cadre conceptuel</a:t>
            </a:r>
            <a:endParaRPr lang="en-US" sz="1300" dirty="0"/>
          </a:p>
        </p:txBody>
      </p:sp>
      <p:sp>
        <p:nvSpPr>
          <p:cNvPr id="11" name="toc n 10"/>
          <p:cNvSpPr txBox="1"/>
          <p:nvPr/>
        </p:nvSpPr>
        <p:spPr>
          <a:xfrm>
            <a:off x="4754880" y="281635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05</a:t>
            </a:r>
            <a:endParaRPr lang="en-US" sz="1300" dirty="0"/>
          </a:p>
        </p:txBody>
      </p:sp>
      <p:sp>
        <p:nvSpPr>
          <p:cNvPr id="12" name="toc 11"/>
          <p:cNvSpPr txBox="1"/>
          <p:nvPr/>
        </p:nvSpPr>
        <p:spPr>
          <a:xfrm>
            <a:off x="5257800" y="2816352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Le concept</a:t>
            </a:r>
            <a:endParaRPr lang="en-US" sz="1300" dirty="0"/>
          </a:p>
        </p:txBody>
      </p:sp>
      <p:sp>
        <p:nvSpPr>
          <p:cNvPr id="13" name="toc n 12"/>
          <p:cNvSpPr txBox="1"/>
          <p:nvPr/>
        </p:nvSpPr>
        <p:spPr>
          <a:xfrm>
            <a:off x="8321040" y="914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06</a:t>
            </a:r>
            <a:endParaRPr lang="en-US" sz="1300" dirty="0"/>
          </a:p>
        </p:txBody>
      </p:sp>
      <p:sp>
        <p:nvSpPr>
          <p:cNvPr id="14" name="toc 13"/>
          <p:cNvSpPr txBox="1"/>
          <p:nvPr/>
        </p:nvSpPr>
        <p:spPr>
          <a:xfrm>
            <a:off x="8823960" y="9144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Proposition de valeur</a:t>
            </a:r>
            <a:endParaRPr lang="en-US" sz="1300" dirty="0"/>
          </a:p>
        </p:txBody>
      </p:sp>
      <p:sp>
        <p:nvSpPr>
          <p:cNvPr id="15" name="toc n 14"/>
          <p:cNvSpPr txBox="1"/>
          <p:nvPr/>
        </p:nvSpPr>
        <p:spPr>
          <a:xfrm>
            <a:off x="8321040" y="138988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07</a:t>
            </a:r>
            <a:endParaRPr lang="en-US" sz="1300" dirty="0"/>
          </a:p>
        </p:txBody>
      </p:sp>
      <p:sp>
        <p:nvSpPr>
          <p:cNvPr id="16" name="toc 15"/>
          <p:cNvSpPr txBox="1"/>
          <p:nvPr/>
        </p:nvSpPr>
        <p:spPr>
          <a:xfrm>
            <a:off x="8823960" y="1389888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Le parcours</a:t>
            </a:r>
            <a:endParaRPr lang="en-US" sz="1300" dirty="0"/>
          </a:p>
        </p:txBody>
      </p:sp>
      <p:sp>
        <p:nvSpPr>
          <p:cNvPr id="17" name="toc n 16"/>
          <p:cNvSpPr txBox="1"/>
          <p:nvPr/>
        </p:nvSpPr>
        <p:spPr>
          <a:xfrm>
            <a:off x="8321040" y="186537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08</a:t>
            </a:r>
            <a:endParaRPr lang="en-US" sz="1300" dirty="0"/>
          </a:p>
        </p:txBody>
      </p:sp>
      <p:sp>
        <p:nvSpPr>
          <p:cNvPr id="18" name="toc 17"/>
          <p:cNvSpPr txBox="1"/>
          <p:nvPr/>
        </p:nvSpPr>
        <p:spPr>
          <a:xfrm>
            <a:off x="8823960" y="1865376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Pour et contre</a:t>
            </a:r>
            <a:endParaRPr lang="en-US" sz="1300" dirty="0"/>
          </a:p>
        </p:txBody>
      </p:sp>
      <p:sp>
        <p:nvSpPr>
          <p:cNvPr id="19" name="toc n 18"/>
          <p:cNvSpPr txBox="1"/>
          <p:nvPr/>
        </p:nvSpPr>
        <p:spPr>
          <a:xfrm>
            <a:off x="8321040" y="23408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09</a:t>
            </a:r>
            <a:endParaRPr lang="en-US" sz="1300" dirty="0"/>
          </a:p>
        </p:txBody>
      </p:sp>
      <p:sp>
        <p:nvSpPr>
          <p:cNvPr id="20" name="toc 19"/>
          <p:cNvSpPr txBox="1"/>
          <p:nvPr/>
        </p:nvSpPr>
        <p:spPr>
          <a:xfrm>
            <a:off x="8823960" y="2340864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Décisions et calendrier</a:t>
            </a:r>
            <a:endParaRPr lang="en-US" sz="1300" dirty="0"/>
          </a:p>
        </p:txBody>
      </p:sp>
      <p:sp>
        <p:nvSpPr>
          <p:cNvPr id="21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01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Le problème à cadrer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Ce que ce document doit permettre de décider, et pour qui.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Le problème, tel que l’équipe le vit aujourd’hui</a:t>
            </a:r>
            <a:endParaRPr lang="en-US" sz="2400" dirty="0"/>
          </a:p>
        </p:txBody>
      </p:sp>
      <p:sp>
        <p:nvSpPr>
          <p:cNvPr id="3" name="h3 20"/>
          <p:cNvSpPr txBox="1"/>
          <p:nvPr/>
        </p:nvSpPr>
        <p:spPr>
          <a:xfrm>
            <a:off x="548640" y="1874520"/>
            <a:ext cx="52728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Ce qui se passe</a:t>
            </a:r>
            <a:endParaRPr lang="en-US" sz="1500" dirty="0"/>
          </a:p>
        </p:txBody>
      </p:sp>
      <p:sp>
        <p:nvSpPr>
          <p:cNvPr id="4" name="body 21"/>
          <p:cNvSpPr txBox="1"/>
          <p:nvPr/>
        </p:nvSpPr>
        <p:spPr>
          <a:xfrm>
            <a:off x="548640" y="2331720"/>
            <a:ext cx="527288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Deux ou trois phrases factuelles : la situation, les symptômes observés, ce que disent les utilisateurs et les chiffres.</a:t>
            </a:r>
            <a:endParaRPr lang="en-US" sz="1300" dirty="0"/>
          </a:p>
        </p:txBody>
      </p:sp>
      <p:sp>
        <p:nvSpPr>
          <p:cNvPr id="5" name="h3 22"/>
          <p:cNvSpPr txBox="1"/>
          <p:nvPr/>
        </p:nvSpPr>
        <p:spPr>
          <a:xfrm>
            <a:off x="6370168" y="1874520"/>
            <a:ext cx="52728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Pourquoi maintenant</a:t>
            </a:r>
            <a:endParaRPr lang="en-US" sz="1500" dirty="0"/>
          </a:p>
        </p:txBody>
      </p:sp>
      <p:sp>
        <p:nvSpPr>
          <p:cNvPr id="6" name="body 23"/>
          <p:cNvSpPr txBox="1"/>
          <p:nvPr/>
        </p:nvSpPr>
        <p:spPr>
          <a:xfrm>
            <a:off x="6370168" y="2331720"/>
            <a:ext cx="527288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Ce qui rend le sujet prioritaire : une échéance, un signal produit, une décision en attente.</a:t>
            </a:r>
            <a:endParaRPr lang="en-US" sz="1300" dirty="0"/>
          </a:p>
        </p:txBody>
      </p:sp>
      <p:sp>
        <p:nvSpPr>
          <p:cNvPr id="7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02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Besoins et objectifs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Qui a besoin de quoi, et ce que l’on cherche à atteindre.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Trois besoins utilisateur, un objectif chacun</a:t>
            </a:r>
            <a:endParaRPr lang="en-US" sz="2400" dirty="0"/>
          </a:p>
        </p:txBody>
      </p:sp>
      <p:sp>
        <p:nvSpPr>
          <p:cNvPr id="3" name="card 24"/>
          <p:cNvSpPr/>
          <p:nvPr/>
        </p:nvSpPr>
        <p:spPr>
          <a:xfrm>
            <a:off x="548640" y="1874520"/>
            <a:ext cx="3515258" cy="3108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F3F4F6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5000"/>
              </a:srgbClr>
            </a:outerShdw>
          </a:effectLst>
        </p:spPr>
      </p:sp>
      <p:sp>
        <p:nvSpPr>
          <p:cNvPr id="4" name="h3 25"/>
          <p:cNvSpPr txBox="1"/>
          <p:nvPr/>
        </p:nvSpPr>
        <p:spPr>
          <a:xfrm>
            <a:off x="868680" y="2194560"/>
            <a:ext cx="287517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Besoin 1</a:t>
            </a:r>
            <a:endParaRPr lang="en-US" sz="1500" dirty="0"/>
          </a:p>
        </p:txBody>
      </p:sp>
      <p:sp>
        <p:nvSpPr>
          <p:cNvPr id="5" name="body 26"/>
          <p:cNvSpPr txBox="1"/>
          <p:nvPr/>
        </p:nvSpPr>
        <p:spPr>
          <a:xfrm>
            <a:off x="868680" y="2651760"/>
            <a:ext cx="287517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Formulé du point de vue de l’utilisateur, avec la source (entretien, support, données).</a:t>
            </a:r>
            <a:endParaRPr lang="en-US" sz="1300" dirty="0"/>
          </a:p>
        </p:txBody>
      </p:sp>
      <p:sp>
        <p:nvSpPr>
          <p:cNvPr id="6" name="card 27"/>
          <p:cNvSpPr/>
          <p:nvPr/>
        </p:nvSpPr>
        <p:spPr>
          <a:xfrm>
            <a:off x="4338218" y="1874520"/>
            <a:ext cx="3515258" cy="3108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F3F4F6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5000"/>
              </a:srgbClr>
            </a:outerShdw>
          </a:effectLst>
        </p:spPr>
      </p:sp>
      <p:sp>
        <p:nvSpPr>
          <p:cNvPr id="7" name="h3 28"/>
          <p:cNvSpPr txBox="1"/>
          <p:nvPr/>
        </p:nvSpPr>
        <p:spPr>
          <a:xfrm>
            <a:off x="4658258" y="2194560"/>
            <a:ext cx="287517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Besoin 2</a:t>
            </a:r>
            <a:endParaRPr lang="en-US" sz="1500" dirty="0"/>
          </a:p>
        </p:txBody>
      </p:sp>
      <p:sp>
        <p:nvSpPr>
          <p:cNvPr id="8" name="body 29"/>
          <p:cNvSpPr txBox="1"/>
          <p:nvPr/>
        </p:nvSpPr>
        <p:spPr>
          <a:xfrm>
            <a:off x="4658258" y="2651760"/>
            <a:ext cx="287517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Un besoin par carte. Si deux besoins se ressemblent, n’en garder qu’un.</a:t>
            </a:r>
            <a:endParaRPr lang="en-US" sz="1300" dirty="0"/>
          </a:p>
        </p:txBody>
      </p:sp>
      <p:sp>
        <p:nvSpPr>
          <p:cNvPr id="9" name="card 30"/>
          <p:cNvSpPr/>
          <p:nvPr/>
        </p:nvSpPr>
        <p:spPr>
          <a:xfrm>
            <a:off x="8127797" y="1874520"/>
            <a:ext cx="3515258" cy="3108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F3F4F6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5000"/>
              </a:srgbClr>
            </a:outerShdw>
          </a:effectLst>
        </p:spPr>
      </p:sp>
      <p:sp>
        <p:nvSpPr>
          <p:cNvPr id="10" name="h3 31"/>
          <p:cNvSpPr txBox="1"/>
          <p:nvPr/>
        </p:nvSpPr>
        <p:spPr>
          <a:xfrm>
            <a:off x="8447837" y="2194560"/>
            <a:ext cx="287517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Besoin 3</a:t>
            </a:r>
            <a:endParaRPr lang="en-US" sz="1500" dirty="0"/>
          </a:p>
        </p:txBody>
      </p:sp>
      <p:sp>
        <p:nvSpPr>
          <p:cNvPr id="11" name="body 32"/>
          <p:cNvSpPr txBox="1"/>
          <p:nvPr/>
        </p:nvSpPr>
        <p:spPr>
          <a:xfrm>
            <a:off x="8447837" y="2651760"/>
            <a:ext cx="287517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L’objectif associé se mesure : on saura dire s’il est atteint.</a:t>
            </a:r>
            <a:endParaRPr lang="en-US" sz="1300" dirty="0"/>
          </a:p>
        </p:txBody>
      </p:sp>
      <p:sp>
        <p:nvSpPr>
          <p:cNvPr id="12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03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Périmètre et impératifs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Ce que le concept doit respecter quoi qu’il arrive.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Les impératifs produit et leur origine</a:t>
            </a:r>
            <a:endParaRPr lang="en-US" sz="2400" dirty="0"/>
          </a:p>
        </p:txBody>
      </p:sp>
      <p:graphicFrame>
        <p:nvGraphicFramePr>
          <p:cNvPr id="9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74520"/>
          <a:ext cx="11094415" cy="914400"/>
        </p:xfrm>
        <a:graphic>
          <a:graphicData uri="http://schemas.openxmlformats.org/drawingml/2006/table">
            <a:tbl>
              <a:tblPr/>
              <a:tblGrid>
                <a:gridCol w="3698138"/>
                <a:gridCol w="3698138"/>
                <a:gridCol w="3698138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11827"/>
                          </a:solidFill>
                          <a:latin typeface="Public Sans SemiBold" pitchFamily="34" charset="0"/>
                          <a:ea typeface="Public Sans SemiBold" pitchFamily="34" charset="-122"/>
                          <a:cs typeface="Public Sans SemiBold" pitchFamily="34" charset="-120"/>
                        </a:rPr>
                        <a:t>Impératif</a:t>
                      </a:r>
                      <a:endParaRPr lang="en-US" sz="1300" dirty="0">
                        <a:latin typeface="Public Sans SemiBold" charset="0"/>
                        <a:ea typeface="Public Sans SemiBold" charset="0"/>
                        <a:cs typeface="Public Sans SemiBold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11827"/>
                          </a:solidFill>
                          <a:latin typeface="Public Sans SemiBold" pitchFamily="34" charset="0"/>
                          <a:ea typeface="Public Sans SemiBold" pitchFamily="34" charset="-122"/>
                          <a:cs typeface="Public Sans SemiBold" pitchFamily="34" charset="-120"/>
                        </a:rPr>
                        <a:t>Pourquoi</a:t>
                      </a:r>
                      <a:endParaRPr lang="en-US" sz="1300" dirty="0">
                        <a:latin typeface="Public Sans SemiBold" charset="0"/>
                        <a:ea typeface="Public Sans SemiBold" charset="0"/>
                        <a:cs typeface="Public Sans SemiBold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11827"/>
                          </a:solidFill>
                          <a:latin typeface="Public Sans SemiBold" pitchFamily="34" charset="0"/>
                          <a:ea typeface="Public Sans SemiBold" pitchFamily="34" charset="-122"/>
                          <a:cs typeface="Public Sans SemiBold" pitchFamily="34" charset="-120"/>
                        </a:rPr>
                        <a:t>Source</a:t>
                      </a:r>
                      <a:endParaRPr lang="en-US" sz="1300" dirty="0">
                        <a:latin typeface="Public Sans SemiBold" charset="0"/>
                        <a:ea typeface="Public Sans SemiBold" charset="0"/>
                        <a:cs typeface="Public Sans SemiBold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Ce qui est obligatoire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Réglementaire, technique ou métier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Qui l’a posé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Ce qui est hors périmètre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Pour garder le sujet tenable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Décision du…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Ce qui reste ouvert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À trancher pendant la revue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74151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Question pour…</a:t>
                      </a:r>
                      <a:endParaRPr lang="en-US" sz="13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109728" marR="109728" marT="109728" marB="109728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04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Cadre conceptuel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Les principes qui guident toutes les propositions.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Quatre principes, formulés en une ligne chacun</a:t>
            </a:r>
            <a:endParaRPr lang="en-US" sz="2400" dirty="0"/>
          </a:p>
        </p:txBody>
      </p:sp>
      <p:sp>
        <p:nvSpPr>
          <p:cNvPr id="3" name="word 34"/>
          <p:cNvSpPr txBox="1"/>
          <p:nvPr/>
        </p:nvSpPr>
        <p:spPr>
          <a:xfrm>
            <a:off x="548640" y="187452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spc="-7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Un principe</a:t>
            </a:r>
            <a:endParaRPr lang="en-US" sz="2800" dirty="0"/>
          </a:p>
        </p:txBody>
      </p:sp>
      <p:sp>
        <p:nvSpPr>
          <p:cNvPr id="4" name="word 35"/>
          <p:cNvSpPr txBox="1"/>
          <p:nvPr/>
        </p:nvSpPr>
        <p:spPr>
          <a:xfrm>
            <a:off x="6035040" y="187452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spc="-7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Un autre principe</a:t>
            </a:r>
            <a:endParaRPr lang="en-US" sz="2800" dirty="0"/>
          </a:p>
        </p:txBody>
      </p:sp>
      <p:sp>
        <p:nvSpPr>
          <p:cNvPr id="5" name="word 36"/>
          <p:cNvSpPr txBox="1"/>
          <p:nvPr/>
        </p:nvSpPr>
        <p:spPr>
          <a:xfrm>
            <a:off x="548640" y="274320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spc="-7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Un troisième</a:t>
            </a:r>
            <a:endParaRPr lang="en-US" sz="2800" dirty="0"/>
          </a:p>
        </p:txBody>
      </p:sp>
      <p:sp>
        <p:nvSpPr>
          <p:cNvPr id="6" name="word 37"/>
          <p:cNvSpPr txBox="1"/>
          <p:nvPr/>
        </p:nvSpPr>
        <p:spPr>
          <a:xfrm>
            <a:off x="6035040" y="274320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spc="-7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Le dernier</a:t>
            </a:r>
            <a:endParaRPr lang="en-US" sz="2800" dirty="0"/>
          </a:p>
        </p:txBody>
      </p:sp>
      <p:sp>
        <p:nvSpPr>
          <p:cNvPr id="7" name="body 38"/>
          <p:cNvSpPr txBox="1"/>
          <p:nvPr/>
        </p:nvSpPr>
        <p:spPr>
          <a:xfrm>
            <a:off x="548640" y="47548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accent2"/>
                </a:solidFill>
              </a:rPr>
              <a:t>Un principe sert à choisir entre deux options. S’il ne permet aucun choix, ce n’est pas un principe.</a:t>
            </a:r>
            <a:endParaRPr lang="en-US" sz="1300" dirty="0"/>
          </a:p>
        </p:txBody>
      </p:sp>
      <p:sp>
        <p:nvSpPr>
          <p:cNvPr id="8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05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Le concept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Une idée, présentée en une phrase avant d’être détaillée.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ement 39"/>
          <p:cNvSpPr txBox="1"/>
          <p:nvPr/>
        </p:nvSpPr>
        <p:spPr>
          <a:xfrm>
            <a:off x="548640" y="2194560"/>
            <a:ext cx="8778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600" spc="-6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Le concept, en une phrase que n’importe qui dans la salle pourrait répéter.</a:t>
            </a:r>
            <a:endParaRPr lang="en-US" sz="2600" dirty="0"/>
          </a:p>
        </p:txBody>
      </p:sp>
      <p:sp>
        <p:nvSpPr>
          <p:cNvPr id="3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4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Ce que le concept apporte, et à qui</a:t>
            </a:r>
            <a:endParaRPr lang="en-US" sz="2400" dirty="0"/>
          </a:p>
        </p:txBody>
      </p:sp>
      <p:sp>
        <p:nvSpPr>
          <p:cNvPr id="3" name="body 40"/>
          <p:cNvSpPr txBox="1"/>
          <p:nvPr/>
        </p:nvSpPr>
        <p:spPr>
          <a:xfrm>
            <a:off x="548640" y="1874520"/>
            <a:ext cx="527288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Trois phrases. La première dit le bénéfice pour l’utilisateur. La deuxième dit le bénéfice pour l’organisation. La troisième dit ce que le concept ne fait volontairement pas.</a:t>
            </a:r>
            <a:endParaRPr lang="en-US" sz="1300" dirty="0"/>
          </a:p>
        </p:txBody>
      </p:sp>
      <p:sp>
        <p:nvSpPr>
          <p:cNvPr id="4" name="list 41"/>
          <p:cNvSpPr txBox="1"/>
          <p:nvPr/>
        </p:nvSpPr>
        <p:spPr>
          <a:xfrm>
            <a:off x="548640" y="3703320"/>
            <a:ext cx="527288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Pour l’utilisateur : …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Pour l’équipe ou le métier : …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Ce que le concept laisse de côté : …</a:t>
            </a:r>
            <a:endParaRPr lang="en-US" sz="1300" dirty="0"/>
          </a:p>
        </p:txBody>
      </p:sp>
      <p:sp>
        <p:nvSpPr>
          <p:cNvPr id="5" name="visual 42"/>
          <p:cNvSpPr/>
          <p:nvPr/>
        </p:nvSpPr>
        <p:spPr>
          <a:xfrm>
            <a:off x="6370168" y="1874520"/>
            <a:ext cx="5272888" cy="3931920"/>
          </a:xfrm>
          <a:prstGeom prst="roundRect">
            <a:avLst>
              <a:gd name="adj" fmla="val 3953"/>
            </a:avLst>
          </a:prstGeom>
          <a:solidFill>
            <a:srgbClr val="F3F4F6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" name="visual label 43"/>
          <p:cNvSpPr txBox="1"/>
          <p:nvPr/>
        </p:nvSpPr>
        <p:spPr>
          <a:xfrm>
            <a:off x="6370168" y="1874520"/>
            <a:ext cx="5272888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Visuel</a:t>
            </a:r>
            <a:endParaRPr lang="en-US" sz="1050" dirty="0"/>
          </a:p>
        </p:txBody>
      </p:sp>
      <p:sp>
        <p:nvSpPr>
          <p:cNvPr id="7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Le parcours, de l’entrée à la sortie</a:t>
            </a:r>
            <a:endParaRPr lang="en-US" sz="2400" dirty="0"/>
          </a:p>
        </p:txBody>
      </p:sp>
      <p:sp>
        <p:nvSpPr>
          <p:cNvPr id="3" name="visual 44"/>
          <p:cNvSpPr/>
          <p:nvPr/>
        </p:nvSpPr>
        <p:spPr>
          <a:xfrm>
            <a:off x="548640" y="1874520"/>
            <a:ext cx="11094415" cy="2651760"/>
          </a:xfrm>
          <a:prstGeom prst="roundRect">
            <a:avLst>
              <a:gd name="adj" fmla="val 5862"/>
            </a:avLst>
          </a:prstGeom>
          <a:solidFill>
            <a:srgbClr val="F3F4F6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" name="visual label 45"/>
          <p:cNvSpPr txBox="1"/>
          <p:nvPr/>
        </p:nvSpPr>
        <p:spPr>
          <a:xfrm>
            <a:off x="548640" y="1874520"/>
            <a:ext cx="11094415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</a:rPr>
              <a:t>Visuel</a:t>
            </a:r>
            <a:endParaRPr lang="en-US" sz="1050" dirty="0"/>
          </a:p>
        </p:txBody>
      </p:sp>
      <p:sp>
        <p:nvSpPr>
          <p:cNvPr id="5" name="rule 46"/>
          <p:cNvSpPr/>
          <p:nvPr/>
        </p:nvSpPr>
        <p:spPr>
          <a:xfrm>
            <a:off x="548640" y="4800600"/>
            <a:ext cx="2567864" cy="0"/>
          </a:xfrm>
          <a:prstGeom prst="line">
            <a:avLst/>
          </a:prstGeom>
          <a:noFill/>
          <a:ln w="9525">
            <a:solidFill>
              <a:srgbClr val="111827"/>
            </a:solidFill>
            <a:prstDash val="solid"/>
          </a:ln>
        </p:spPr>
      </p:sp>
      <p:sp>
        <p:nvSpPr>
          <p:cNvPr id="6" name="step 47"/>
          <p:cNvSpPr txBox="1"/>
          <p:nvPr/>
        </p:nvSpPr>
        <p:spPr>
          <a:xfrm>
            <a:off x="548640" y="4910328"/>
            <a:ext cx="25678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01  Entrée</a:t>
            </a:r>
            <a:endParaRPr lang="en-US" sz="1300" dirty="0"/>
          </a:p>
        </p:txBody>
      </p:sp>
      <p:sp>
        <p:nvSpPr>
          <p:cNvPr id="7" name="rule 48"/>
          <p:cNvSpPr/>
          <p:nvPr/>
        </p:nvSpPr>
        <p:spPr>
          <a:xfrm>
            <a:off x="3390824" y="4800600"/>
            <a:ext cx="2567864" cy="0"/>
          </a:xfrm>
          <a:prstGeom prst="line">
            <a:avLst/>
          </a:prstGeom>
          <a:noFill/>
          <a:ln w="9525">
            <a:solidFill>
              <a:srgbClr val="111827"/>
            </a:solidFill>
            <a:prstDash val="solid"/>
          </a:ln>
        </p:spPr>
      </p:sp>
      <p:sp>
        <p:nvSpPr>
          <p:cNvPr id="8" name="step 49"/>
          <p:cNvSpPr txBox="1"/>
          <p:nvPr/>
        </p:nvSpPr>
        <p:spPr>
          <a:xfrm>
            <a:off x="3390824" y="4910328"/>
            <a:ext cx="25678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02  Étape clé</a:t>
            </a:r>
            <a:endParaRPr lang="en-US" sz="1300" dirty="0"/>
          </a:p>
        </p:txBody>
      </p:sp>
      <p:sp>
        <p:nvSpPr>
          <p:cNvPr id="9" name="rule 50"/>
          <p:cNvSpPr/>
          <p:nvPr/>
        </p:nvSpPr>
        <p:spPr>
          <a:xfrm>
            <a:off x="6233008" y="4800600"/>
            <a:ext cx="2567864" cy="0"/>
          </a:xfrm>
          <a:prstGeom prst="line">
            <a:avLst/>
          </a:prstGeom>
          <a:noFill/>
          <a:ln w="9525">
            <a:solidFill>
              <a:srgbClr val="111827"/>
            </a:solidFill>
            <a:prstDash val="solid"/>
          </a:ln>
        </p:spPr>
      </p:sp>
      <p:sp>
        <p:nvSpPr>
          <p:cNvPr id="10" name="step 51"/>
          <p:cNvSpPr txBox="1"/>
          <p:nvPr/>
        </p:nvSpPr>
        <p:spPr>
          <a:xfrm>
            <a:off x="6233008" y="4910328"/>
            <a:ext cx="25678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03  Décision</a:t>
            </a:r>
            <a:endParaRPr lang="en-US" sz="1300" dirty="0"/>
          </a:p>
        </p:txBody>
      </p:sp>
      <p:sp>
        <p:nvSpPr>
          <p:cNvPr id="11" name="rule 52"/>
          <p:cNvSpPr/>
          <p:nvPr/>
        </p:nvSpPr>
        <p:spPr>
          <a:xfrm>
            <a:off x="9075191" y="4800600"/>
            <a:ext cx="2567864" cy="0"/>
          </a:xfrm>
          <a:prstGeom prst="line">
            <a:avLst/>
          </a:prstGeom>
          <a:noFill/>
          <a:ln w="9525">
            <a:solidFill>
              <a:srgbClr val="111827"/>
            </a:solidFill>
            <a:prstDash val="solid"/>
          </a:ln>
        </p:spPr>
      </p:sp>
      <p:sp>
        <p:nvSpPr>
          <p:cNvPr id="12" name="step 53"/>
          <p:cNvSpPr txBox="1"/>
          <p:nvPr/>
        </p:nvSpPr>
        <p:spPr>
          <a:xfrm>
            <a:off x="9075191" y="4910328"/>
            <a:ext cx="256786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04  Sortie</a:t>
            </a:r>
            <a:endParaRPr lang="en-US" sz="1300" dirty="0"/>
          </a:p>
        </p:txBody>
      </p:sp>
      <p:sp>
        <p:nvSpPr>
          <p:cNvPr id="13" name="body 54"/>
          <p:cNvSpPr txBox="1"/>
          <p:nvPr/>
        </p:nvSpPr>
        <p:spPr>
          <a:xfrm>
            <a:off x="548640" y="55778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chemeClr val="accent2"/>
                </a:solidFill>
              </a:rPr>
              <a:t>Si un prototype existe, c’est ici qu’on quitte les slides pour le montrer.</a:t>
            </a:r>
            <a:endParaRPr lang="en-US" sz="1050" dirty="0"/>
          </a:p>
        </p:txBody>
      </p:sp>
      <p:sp>
        <p:nvSpPr>
          <p:cNvPr id="14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Ce que le concept gagne et ce qu’il coûte</a:t>
            </a:r>
            <a:endParaRPr lang="en-US" sz="2400" dirty="0"/>
          </a:p>
        </p:txBody>
      </p:sp>
      <p:sp>
        <p:nvSpPr>
          <p:cNvPr id="3" name="card 55"/>
          <p:cNvSpPr/>
          <p:nvPr/>
        </p:nvSpPr>
        <p:spPr>
          <a:xfrm>
            <a:off x="548640" y="1874520"/>
            <a:ext cx="5410048" cy="3291840"/>
          </a:xfrm>
          <a:prstGeom prst="roundRect">
            <a:avLst>
              <a:gd name="adj" fmla="val 4722"/>
            </a:avLst>
          </a:prstGeom>
          <a:solidFill>
            <a:srgbClr val="FFFFFF"/>
          </a:solidFill>
          <a:ln w="9525">
            <a:solidFill>
              <a:srgbClr val="F3F4F6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5000"/>
              </a:srgbClr>
            </a:outerShdw>
          </a:effectLst>
        </p:spPr>
      </p:sp>
      <p:sp>
        <p:nvSpPr>
          <p:cNvPr id="4" name="label 56"/>
          <p:cNvSpPr txBox="1"/>
          <p:nvPr/>
        </p:nvSpPr>
        <p:spPr>
          <a:xfrm>
            <a:off x="868680" y="2194560"/>
            <a:ext cx="476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POUR</a:t>
            </a:r>
            <a:endParaRPr lang="en-US" sz="950" dirty="0"/>
          </a:p>
        </p:txBody>
      </p:sp>
      <p:sp>
        <p:nvSpPr>
          <p:cNvPr id="5" name="list 57"/>
          <p:cNvSpPr txBox="1"/>
          <p:nvPr/>
        </p:nvSpPr>
        <p:spPr>
          <a:xfrm>
            <a:off x="868680" y="2560320"/>
            <a:ext cx="476996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Un gain concret, avec son indice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Un deuxième gain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Un troisième</a:t>
            </a:r>
            <a:endParaRPr lang="en-US" sz="1300" dirty="0"/>
          </a:p>
        </p:txBody>
      </p:sp>
      <p:sp>
        <p:nvSpPr>
          <p:cNvPr id="6" name="card 58"/>
          <p:cNvSpPr/>
          <p:nvPr/>
        </p:nvSpPr>
        <p:spPr>
          <a:xfrm>
            <a:off x="6233008" y="1874520"/>
            <a:ext cx="5410048" cy="3291840"/>
          </a:xfrm>
          <a:prstGeom prst="roundRect">
            <a:avLst>
              <a:gd name="adj" fmla="val 4722"/>
            </a:avLst>
          </a:prstGeom>
          <a:solidFill>
            <a:srgbClr val="FFFFFF"/>
          </a:solidFill>
          <a:ln w="9525">
            <a:solidFill>
              <a:srgbClr val="F3F4F6"/>
            </a:solidFill>
            <a:prstDash val="solid"/>
          </a:ln>
          <a:effectLst>
            <a:outerShdw sx="100000" sy="100000" kx="0" ky="0" algn="bl" rotWithShape="0" blurRad="50800" dist="12700" dir="5400000">
              <a:srgbClr val="000000">
                <a:alpha val="5000"/>
              </a:srgbClr>
            </a:outerShdw>
          </a:effectLst>
        </p:spPr>
      </p:sp>
      <p:sp>
        <p:nvSpPr>
          <p:cNvPr id="7" name="label 59"/>
          <p:cNvSpPr txBox="1"/>
          <p:nvPr/>
        </p:nvSpPr>
        <p:spPr>
          <a:xfrm>
            <a:off x="6553048" y="2194560"/>
            <a:ext cx="47699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CONTRE</a:t>
            </a:r>
            <a:endParaRPr lang="en-US" sz="950" dirty="0"/>
          </a:p>
        </p:txBody>
      </p:sp>
      <p:sp>
        <p:nvSpPr>
          <p:cNvPr id="8" name="list 60"/>
          <p:cNvSpPr txBox="1"/>
          <p:nvPr/>
        </p:nvSpPr>
        <p:spPr>
          <a:xfrm>
            <a:off x="6553048" y="2560320"/>
            <a:ext cx="476996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Un coût ou un risque, nommé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Ce qui reste incertain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2"/>
                </a:solidFill>
              </a:rPr>
              <a:t>Ce que l’on sacrifie</a:t>
            </a:r>
            <a:endParaRPr lang="en-US" sz="1300" dirty="0"/>
          </a:p>
        </p:txBody>
      </p:sp>
      <p:sp>
        <p:nvSpPr>
          <p:cNvPr id="9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Section 06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Décisions et calendrier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Ce qui doit être tranché, par qui, et quand.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3" type="title" hasCustomPrompt="1"/>
          </p:nvPr>
        </p:nvSpPr>
        <p:spPr>
          <a:xfrm>
            <a:off x="548640" y="804672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spc="-60" kern="0" dirty="0">
                <a:solidFill>
                  <a:schemeClr val="tx1"/>
                </a:solidFill>
              </a:rPr>
              <a:t>Trois décisions à prendre, dans l’ordre</a:t>
            </a:r>
            <a:endParaRPr lang="en-US" sz="2400" dirty="0"/>
          </a:p>
        </p:txBody>
      </p:sp>
      <p:sp>
        <p:nvSpPr>
          <p:cNvPr id="3" name="rule 61"/>
          <p:cNvSpPr/>
          <p:nvPr/>
        </p:nvSpPr>
        <p:spPr>
          <a:xfrm>
            <a:off x="548640" y="2240280"/>
            <a:ext cx="11094415" cy="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4" name="dot 62"/>
          <p:cNvSpPr/>
          <p:nvPr/>
        </p:nvSpPr>
        <p:spPr>
          <a:xfrm>
            <a:off x="493776" y="2185416"/>
            <a:ext cx="109728" cy="109728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5" name="label 63"/>
          <p:cNvSpPr txBox="1"/>
          <p:nvPr/>
        </p:nvSpPr>
        <p:spPr>
          <a:xfrm>
            <a:off x="548640" y="2514600"/>
            <a:ext cx="351525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CETTE SEMAINE</a:t>
            </a:r>
            <a:endParaRPr lang="en-US" sz="950" dirty="0"/>
          </a:p>
        </p:txBody>
      </p:sp>
      <p:sp>
        <p:nvSpPr>
          <p:cNvPr id="6" name="h3 64"/>
          <p:cNvSpPr txBox="1"/>
          <p:nvPr/>
        </p:nvSpPr>
        <p:spPr>
          <a:xfrm>
            <a:off x="548640" y="2834640"/>
            <a:ext cx="35152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Décision 1</a:t>
            </a:r>
            <a:endParaRPr lang="en-US" sz="1500" dirty="0"/>
          </a:p>
        </p:txBody>
      </p:sp>
      <p:sp>
        <p:nvSpPr>
          <p:cNvPr id="7" name="body 65"/>
          <p:cNvSpPr txBox="1"/>
          <p:nvPr/>
        </p:nvSpPr>
        <p:spPr>
          <a:xfrm>
            <a:off x="548640" y="3246120"/>
            <a:ext cx="32409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Qui la prend, sur quelle base</a:t>
            </a:r>
            <a:endParaRPr lang="en-US" sz="1300" dirty="0"/>
          </a:p>
        </p:txBody>
      </p:sp>
      <p:sp>
        <p:nvSpPr>
          <p:cNvPr id="8" name="dot 66"/>
          <p:cNvSpPr/>
          <p:nvPr/>
        </p:nvSpPr>
        <p:spPr>
          <a:xfrm>
            <a:off x="4283354" y="2185416"/>
            <a:ext cx="109728" cy="109728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9" name="label 67"/>
          <p:cNvSpPr txBox="1"/>
          <p:nvPr/>
        </p:nvSpPr>
        <p:spPr>
          <a:xfrm>
            <a:off x="4338218" y="2514600"/>
            <a:ext cx="351525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DANS DEUX SEMAINES</a:t>
            </a:r>
            <a:endParaRPr lang="en-US" sz="950" dirty="0"/>
          </a:p>
        </p:txBody>
      </p:sp>
      <p:sp>
        <p:nvSpPr>
          <p:cNvPr id="10" name="h3 68"/>
          <p:cNvSpPr txBox="1"/>
          <p:nvPr/>
        </p:nvSpPr>
        <p:spPr>
          <a:xfrm>
            <a:off x="4338218" y="2834640"/>
            <a:ext cx="35152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Décision 2</a:t>
            </a:r>
            <a:endParaRPr lang="en-US" sz="1500" dirty="0"/>
          </a:p>
        </p:txBody>
      </p:sp>
      <p:sp>
        <p:nvSpPr>
          <p:cNvPr id="11" name="body 69"/>
          <p:cNvSpPr txBox="1"/>
          <p:nvPr/>
        </p:nvSpPr>
        <p:spPr>
          <a:xfrm>
            <a:off x="4338218" y="3246120"/>
            <a:ext cx="32409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Ce qui doit être prêt avant</a:t>
            </a:r>
            <a:endParaRPr lang="en-US" sz="1300" dirty="0"/>
          </a:p>
        </p:txBody>
      </p:sp>
      <p:sp>
        <p:nvSpPr>
          <p:cNvPr id="12" name="dot 70"/>
          <p:cNvSpPr/>
          <p:nvPr/>
        </p:nvSpPr>
        <p:spPr>
          <a:xfrm>
            <a:off x="8072933" y="2185416"/>
            <a:ext cx="109728" cy="109728"/>
          </a:xfrm>
          <a:prstGeom prst="ellipse">
            <a:avLst/>
          </a:prstGeom>
          <a:solidFill>
            <a:srgbClr val="111827"/>
          </a:solidFill>
          <a:ln w="12700">
            <a:solidFill>
              <a:srgbClr val="111827"/>
            </a:solidFill>
            <a:prstDash val="solid"/>
          </a:ln>
        </p:spPr>
      </p:sp>
      <p:sp>
        <p:nvSpPr>
          <p:cNvPr id="13" name="label 71"/>
          <p:cNvSpPr txBox="1"/>
          <p:nvPr/>
        </p:nvSpPr>
        <p:spPr>
          <a:xfrm>
            <a:off x="8127797" y="2514600"/>
            <a:ext cx="351525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FIN DU MOIS</a:t>
            </a:r>
            <a:endParaRPr lang="en-US" sz="950" dirty="0"/>
          </a:p>
        </p:txBody>
      </p:sp>
      <p:sp>
        <p:nvSpPr>
          <p:cNvPr id="14" name="h3 72"/>
          <p:cNvSpPr txBox="1"/>
          <p:nvPr/>
        </p:nvSpPr>
        <p:spPr>
          <a:xfrm>
            <a:off x="8127797" y="2834640"/>
            <a:ext cx="35152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spc="-20" kern="0" dirty="0">
                <a:solidFill>
                  <a:schemeClr val="tx1"/>
                </a:solidFill>
                <a:latin typeface="Public Sans SemiBold" pitchFamily="34" charset="0"/>
                <a:ea typeface="Public Sans SemiBold" pitchFamily="34" charset="-122"/>
                <a:cs typeface="Public Sans SemiBold" pitchFamily="34" charset="-120"/>
              </a:rPr>
              <a:t>Décision 3</a:t>
            </a:r>
            <a:endParaRPr lang="en-US" sz="1500" dirty="0"/>
          </a:p>
        </p:txBody>
      </p:sp>
      <p:sp>
        <p:nvSpPr>
          <p:cNvPr id="15" name="body 73"/>
          <p:cNvSpPr txBox="1"/>
          <p:nvPr/>
        </p:nvSpPr>
        <p:spPr>
          <a:xfrm>
            <a:off x="8127797" y="3246120"/>
            <a:ext cx="324093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</a:rPr>
              <a:t>Ce qui démarre ensuite</a:t>
            </a:r>
            <a:endParaRPr lang="en-US" sz="1300" dirty="0"/>
          </a:p>
        </p:txBody>
      </p:sp>
      <p:sp>
        <p:nvSpPr>
          <p:cNvPr id="16" name="Text 2"/>
          <p:cNvSpPr/>
          <p:nvPr>
            <p:ph idx="102" type="body" hasCustomPrompt="1"/>
          </p:nvPr>
        </p:nvSpPr>
        <p:spPr>
          <a:xfrm>
            <a:off x="548640" y="5029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548640" y="21031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50" spc="80" kern="0" dirty="0">
                <a:solidFill>
                  <a:schemeClr val="accent2"/>
                </a:solidFill>
              </a:rPr>
              <a:t>Prochaine étape</a:t>
            </a:r>
            <a:endParaRPr lang="en-US" sz="95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548640" y="2468880"/>
            <a:ext cx="969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spc="-75" kern="0" dirty="0">
                <a:solidFill>
                  <a:schemeClr val="tx1"/>
                </a:solidFill>
              </a:rPr>
              <a:t>La prochaine étape, précise</a:t>
            </a:r>
            <a:endParaRPr lang="en-US" sz="3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548640" y="3840480"/>
            <a:ext cx="8412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Une action, une personne, une date.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Ce que vous attendez de la salle aujourd’hui.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45936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50">
                <a:solidFill>
                  <a:srgbClr val="6B728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ctor Soussan">
  <a:themeElements>
    <a:clrScheme name="Victor Soussan">
      <a:dk1>
        <a:srgbClr val="111827"/>
      </a:dk1>
      <a:lt1>
        <a:srgbClr val="FFFFFF"/>
      </a:lt1>
      <a:dk2>
        <a:srgbClr val="4B5563"/>
      </a:dk2>
      <a:lt2>
        <a:srgbClr val="FDFDFC"/>
      </a:lt2>
      <a:accent1>
        <a:srgbClr val="111827"/>
      </a:accent1>
      <a:accent2>
        <a:srgbClr val="6B7280"/>
      </a:accent2>
      <a:accent3>
        <a:srgbClr val="F3F4F6"/>
      </a:accent3>
      <a:accent4>
        <a:srgbClr val="E5E7EB"/>
      </a:accent4>
      <a:accent5>
        <a:srgbClr val="F5F5F7"/>
      </a:accent5>
      <a:accent6>
        <a:srgbClr val="9CA3AF"/>
      </a:accent6>
      <a:hlink>
        <a:srgbClr val="111827"/>
      </a:hlink>
      <a:folHlink>
        <a:srgbClr val="4B5563"/>
      </a:folHlink>
    </a:clrScheme>
    <a:fontScheme name="Victor Soussan">
      <a:majorFont>
        <a:latin typeface="Public Sans SemiBol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ublic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Revue de concept</dc:title>
  <dc:subject>PptxGenJS Presentation</dc:subject>
  <dc:creator>Victor Soussan</dc:creator>
  <cp:lastModifiedBy>Victor Soussan</cp:lastModifiedBy>
  <cp:revision>1</cp:revision>
  <dcterms:created xsi:type="dcterms:W3CDTF">2026-11-02T00:22:41Z</dcterms:created>
  <dcterms:modified xsi:type="dcterms:W3CDTF">2026-11-02T00:22:41Z</dcterms:modified>
</cp:coreProperties>
</file>