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Étude de design" id="{3b09e388-5e74-4dca-ec73-c311d33cfe48}">
          <p14:sldIdLst>
            <p14:sldId id="256"/>
            <p14:sldId id="257"/>
          </p14:sldIdLst>
        </p14:section>
        <p14:section name="Le contexte" id="{3b0ae176-cf45-afbc-67b9-3c829eca5bf9}">
          <p14:sldIdLst>
            <p14:sldId id="258"/>
            <p14:sldId id="259"/>
          </p14:sldIdLst>
        </p14:section>
        <p14:section name="Ce que la recherche a montré" id="{2834bbfa-0e61-3167-6268-fa28b969db26}">
          <p14:sldIdLst>
            <p14:sldId id="260"/>
            <p14:sldId id="261"/>
            <p14:sldId id="262"/>
          </p14:sldIdLst>
        </p14:section>
        <p14:section name="Les enseignements" id="{b2f2240b-4336-5e78-1a6b-a8e0504ca580}">
          <p14:sldIdLst>
            <p14:sldId id="263"/>
            <p14:sldId id="264"/>
          </p14:sldIdLst>
        </p14:section>
        <p14:section name="Les explorations" id="{a53edc38-cfcd-0149-f98c-d125e871e9e3}">
          <p14:sldIdLst>
            <p14:sldId id="265"/>
            <p14:sldId id="266"/>
          </p14:sldIdLst>
        </p14:section>
        <p14:section name="La décision" id="{d33ad9c9-438d-0202-1ad7-9ee8e7bb7071}">
          <p14:sldIdLst>
            <p14:sldId id="267"/>
            <p14:sldId id="268"/>
          </p14:sldIdLst>
        </p14:section>
        <p14:section name="Le prototype" id="{871c9ca4-116c-2857-6360-d37c6c3232ef}">
          <p14:sldIdLst>
            <p14:sldId id="269"/>
            <p14:sldId id="270"/>
          </p14:sldIdLst>
        </p14:section>
        <p14:section name="Les tests" id="{7f1172f5-cdad-7ce1-cdc0-43281f7d4421}">
          <p14:sldIdLst>
            <p14:sldId id="271"/>
            <p14:sldId id="272"/>
          </p14:sldIdLst>
        </p14:section>
        <p14:section name="La suite" id="{98a80314-d22d-045e-d71e-aa619cbce6e6}">
          <p14:sldIdLst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-3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Victor Soussan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5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spc="-9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spc="-6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spc="-75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Nom du projet</a:t>
            </a:r>
            <a:endParaRPr lang="en-US" sz="95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spc="-90" kern="0" dirty="0">
                <a:solidFill>
                  <a:schemeClr val="tx1"/>
                </a:solidFill>
              </a:rPr>
              <a:t>Étude de design</a:t>
            </a:r>
            <a:endParaRPr lang="en-US" sz="36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Une phrase sur la question à laquelle l’étude répond.</a:t>
            </a:r>
            <a:endParaRPr lang="en-US" sz="1600" dirty="0"/>
          </a:p>
        </p:txBody>
      </p:sp>
      <p:sp>
        <p:nvSpPr>
          <p:cNvPr id="5" name="meta 1"/>
          <p:cNvSpPr txBox="1"/>
          <p:nvPr/>
        </p:nvSpPr>
        <p:spPr>
          <a:xfrm>
            <a:off x="548640" y="5120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Mois AAAA · Prénom Nom, rôle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Sommaire</a:t>
            </a:r>
            <a:endParaRPr lang="en-US" sz="2400" dirty="0"/>
          </a:p>
        </p:txBody>
      </p:sp>
      <p:sp>
        <p:nvSpPr>
          <p:cNvPr id="3" name="toc n 2"/>
          <p:cNvSpPr txBox="1"/>
          <p:nvPr/>
        </p:nvSpPr>
        <p:spPr>
          <a:xfrm>
            <a:off x="475488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01</a:t>
            </a:r>
            <a:endParaRPr lang="en-US" sz="1300" dirty="0"/>
          </a:p>
        </p:txBody>
      </p:sp>
      <p:sp>
        <p:nvSpPr>
          <p:cNvPr id="4" name="toc 3"/>
          <p:cNvSpPr txBox="1"/>
          <p:nvPr/>
        </p:nvSpPr>
        <p:spPr>
          <a:xfrm>
            <a:off x="525780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 contexte</a:t>
            </a:r>
            <a:endParaRPr lang="en-US" sz="1300" dirty="0"/>
          </a:p>
        </p:txBody>
      </p:sp>
      <p:sp>
        <p:nvSpPr>
          <p:cNvPr id="5" name="toc n 4"/>
          <p:cNvSpPr txBox="1"/>
          <p:nvPr/>
        </p:nvSpPr>
        <p:spPr>
          <a:xfrm>
            <a:off x="475488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02</a:t>
            </a:r>
            <a:endParaRPr lang="en-US" sz="1300" dirty="0"/>
          </a:p>
        </p:txBody>
      </p:sp>
      <p:sp>
        <p:nvSpPr>
          <p:cNvPr id="6" name="toc 5"/>
          <p:cNvSpPr txBox="1"/>
          <p:nvPr/>
        </p:nvSpPr>
        <p:spPr>
          <a:xfrm>
            <a:off x="525780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Ce que la recherche a montré</a:t>
            </a:r>
            <a:endParaRPr lang="en-US" sz="1300" dirty="0"/>
          </a:p>
        </p:txBody>
      </p:sp>
      <p:sp>
        <p:nvSpPr>
          <p:cNvPr id="7" name="toc n 6"/>
          <p:cNvSpPr txBox="1"/>
          <p:nvPr/>
        </p:nvSpPr>
        <p:spPr>
          <a:xfrm>
            <a:off x="475488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03</a:t>
            </a:r>
            <a:endParaRPr lang="en-US" sz="1300" dirty="0"/>
          </a:p>
        </p:txBody>
      </p:sp>
      <p:sp>
        <p:nvSpPr>
          <p:cNvPr id="8" name="toc 7"/>
          <p:cNvSpPr txBox="1"/>
          <p:nvPr/>
        </p:nvSpPr>
        <p:spPr>
          <a:xfrm>
            <a:off x="525780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Les enseignements</a:t>
            </a:r>
            <a:endParaRPr lang="en-US" sz="1300" dirty="0"/>
          </a:p>
        </p:txBody>
      </p:sp>
      <p:sp>
        <p:nvSpPr>
          <p:cNvPr id="9" name="toc n 8"/>
          <p:cNvSpPr txBox="1"/>
          <p:nvPr/>
        </p:nvSpPr>
        <p:spPr>
          <a:xfrm>
            <a:off x="475488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04</a:t>
            </a:r>
            <a:endParaRPr lang="en-US" sz="1300" dirty="0"/>
          </a:p>
        </p:txBody>
      </p:sp>
      <p:sp>
        <p:nvSpPr>
          <p:cNvPr id="10" name="toc 9"/>
          <p:cNvSpPr txBox="1"/>
          <p:nvPr/>
        </p:nvSpPr>
        <p:spPr>
          <a:xfrm>
            <a:off x="525780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Les explorations</a:t>
            </a:r>
            <a:endParaRPr lang="en-US" sz="1300" dirty="0"/>
          </a:p>
        </p:txBody>
      </p:sp>
      <p:sp>
        <p:nvSpPr>
          <p:cNvPr id="11" name="toc n 10"/>
          <p:cNvSpPr txBox="1"/>
          <p:nvPr/>
        </p:nvSpPr>
        <p:spPr>
          <a:xfrm>
            <a:off x="832104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05</a:t>
            </a:r>
            <a:endParaRPr lang="en-US" sz="1300" dirty="0"/>
          </a:p>
        </p:txBody>
      </p:sp>
      <p:sp>
        <p:nvSpPr>
          <p:cNvPr id="12" name="toc 11"/>
          <p:cNvSpPr txBox="1"/>
          <p:nvPr/>
        </p:nvSpPr>
        <p:spPr>
          <a:xfrm>
            <a:off x="882396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La décision</a:t>
            </a:r>
            <a:endParaRPr lang="en-US" sz="1300" dirty="0"/>
          </a:p>
        </p:txBody>
      </p:sp>
      <p:sp>
        <p:nvSpPr>
          <p:cNvPr id="13" name="toc n 12"/>
          <p:cNvSpPr txBox="1"/>
          <p:nvPr/>
        </p:nvSpPr>
        <p:spPr>
          <a:xfrm>
            <a:off x="832104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06</a:t>
            </a:r>
            <a:endParaRPr lang="en-US" sz="1300" dirty="0"/>
          </a:p>
        </p:txBody>
      </p:sp>
      <p:sp>
        <p:nvSpPr>
          <p:cNvPr id="14" name="toc 13"/>
          <p:cNvSpPr txBox="1"/>
          <p:nvPr/>
        </p:nvSpPr>
        <p:spPr>
          <a:xfrm>
            <a:off x="882396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 prototype</a:t>
            </a:r>
            <a:endParaRPr lang="en-US" sz="1300" dirty="0"/>
          </a:p>
        </p:txBody>
      </p:sp>
      <p:sp>
        <p:nvSpPr>
          <p:cNvPr id="15" name="toc n 14"/>
          <p:cNvSpPr txBox="1"/>
          <p:nvPr/>
        </p:nvSpPr>
        <p:spPr>
          <a:xfrm>
            <a:off x="832104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07</a:t>
            </a:r>
            <a:endParaRPr lang="en-US" sz="1300" dirty="0"/>
          </a:p>
        </p:txBody>
      </p:sp>
      <p:sp>
        <p:nvSpPr>
          <p:cNvPr id="16" name="toc 15"/>
          <p:cNvSpPr txBox="1"/>
          <p:nvPr/>
        </p:nvSpPr>
        <p:spPr>
          <a:xfrm>
            <a:off x="882396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Les tests</a:t>
            </a:r>
            <a:endParaRPr lang="en-US" sz="1300" dirty="0"/>
          </a:p>
        </p:txBody>
      </p:sp>
      <p:sp>
        <p:nvSpPr>
          <p:cNvPr id="17" name="toc n 16"/>
          <p:cNvSpPr txBox="1"/>
          <p:nvPr/>
        </p:nvSpPr>
        <p:spPr>
          <a:xfrm>
            <a:off x="832104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08</a:t>
            </a:r>
            <a:endParaRPr lang="en-US" sz="1300" dirty="0"/>
          </a:p>
        </p:txBody>
      </p:sp>
      <p:sp>
        <p:nvSpPr>
          <p:cNvPr id="18" name="toc 17"/>
          <p:cNvSpPr txBox="1"/>
          <p:nvPr/>
        </p:nvSpPr>
        <p:spPr>
          <a:xfrm>
            <a:off x="882396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La suite</a:t>
            </a:r>
            <a:endParaRPr lang="en-US" sz="1300" dirty="0"/>
          </a:p>
        </p:txBody>
      </p:sp>
      <p:sp>
        <p:nvSpPr>
          <p:cNvPr id="19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01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 contexte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Le produit, l’équipe, la question de départ.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D’où part l’étude</a:t>
            </a:r>
            <a:endParaRPr lang="en-US" sz="2400" dirty="0"/>
          </a:p>
        </p:txBody>
      </p:sp>
      <p:sp>
        <p:nvSpPr>
          <p:cNvPr id="3" name="body 18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Le produit et son usage, en deux phrases. La question posée au départ, telle qu’elle a été formulée. Qui a demandé l’étude, et dans quel délai.</a:t>
            </a:r>
            <a:endParaRPr lang="en-US" sz="1300" dirty="0"/>
          </a:p>
        </p:txBody>
      </p:sp>
      <p:sp>
        <p:nvSpPr>
          <p:cNvPr id="4" name="visual 19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5" name="visual label 20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Visuel</a:t>
            </a:r>
            <a:endParaRPr lang="en-US" sz="1050" dirty="0"/>
          </a:p>
        </p:txBody>
      </p:sp>
      <p:sp>
        <p:nvSpPr>
          <p:cNvPr id="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02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Ce que la recherche a montré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Les faits, avant les interprétations.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le 21"/>
          <p:cNvSpPr/>
          <p:nvPr/>
        </p:nvSpPr>
        <p:spPr>
          <a:xfrm>
            <a:off x="548640" y="2011680"/>
            <a:ext cx="822960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3" name="quote 22"/>
          <p:cNvSpPr txBox="1"/>
          <p:nvPr/>
        </p:nvSpPr>
        <p:spPr>
          <a:xfrm>
            <a:off x="548640" y="2240280"/>
            <a:ext cx="8961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400" spc="-5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« Une phrase entendue en entretien, citée mot pour mot, qui dit le problème mieux qu’un résumé. »</a:t>
            </a:r>
            <a:endParaRPr lang="en-US" sz="2400" dirty="0"/>
          </a:p>
        </p:txBody>
      </p:sp>
      <p:sp>
        <p:nvSpPr>
          <p:cNvPr id="4" name="body 23"/>
          <p:cNvSpPr txBox="1"/>
          <p:nvPr/>
        </p:nvSpPr>
        <p:spPr>
          <a:xfrm>
            <a:off x="548640" y="4297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accent2"/>
                </a:solidFill>
              </a:rPr>
              <a:t>Un participant, rôle, contexte</a:t>
            </a:r>
            <a:endParaRPr lang="en-US" sz="1300" dirty="0"/>
          </a:p>
        </p:txBody>
      </p:sp>
      <p:sp>
        <p:nvSpPr>
          <p:cNvPr id="5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Ce que l’on sait, en phrases</a:t>
            </a:r>
            <a:endParaRPr lang="en-US" sz="2400" dirty="0"/>
          </a:p>
        </p:txBody>
      </p:sp>
      <p:sp>
        <p:nvSpPr>
          <p:cNvPr id="3" name="dot 24"/>
          <p:cNvSpPr/>
          <p:nvPr/>
        </p:nvSpPr>
        <p:spPr>
          <a:xfrm>
            <a:off x="548640" y="198424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4" name="fact 25"/>
          <p:cNvSpPr txBox="1"/>
          <p:nvPr/>
        </p:nvSpPr>
        <p:spPr>
          <a:xfrm>
            <a:off x="822960" y="187452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Douze entretiens menés en trois semaines, auprès de deux profils.</a:t>
            </a:r>
            <a:endParaRPr lang="en-US" sz="1600" dirty="0"/>
          </a:p>
        </p:txBody>
      </p:sp>
      <p:sp>
        <p:nvSpPr>
          <p:cNvPr id="5" name="rule 26"/>
          <p:cNvSpPr/>
          <p:nvPr/>
        </p:nvSpPr>
        <p:spPr>
          <a:xfrm>
            <a:off x="548640" y="2560320"/>
            <a:ext cx="11094415" cy="0"/>
          </a:xfrm>
          <a:prstGeom prst="line">
            <a:avLst/>
          </a:prstGeom>
          <a:noFill/>
          <a:ln w="9525">
            <a:solidFill>
              <a:srgbClr val="F3F4F6"/>
            </a:solidFill>
            <a:prstDash val="solid"/>
          </a:ln>
        </p:spPr>
      </p:sp>
      <p:sp>
        <p:nvSpPr>
          <p:cNvPr id="6" name="dot 27"/>
          <p:cNvSpPr/>
          <p:nvPr/>
        </p:nvSpPr>
        <p:spPr>
          <a:xfrm>
            <a:off x="548640" y="285292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7" name="fact 28"/>
          <p:cNvSpPr txBox="1"/>
          <p:nvPr/>
        </p:nvSpPr>
        <p:spPr>
          <a:xfrm>
            <a:off x="822960" y="27432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 parcours observé sur le terrain, dans deux lieux différents.</a:t>
            </a:r>
            <a:endParaRPr lang="en-US" sz="1600" dirty="0"/>
          </a:p>
        </p:txBody>
      </p:sp>
      <p:sp>
        <p:nvSpPr>
          <p:cNvPr id="8" name="rule 29"/>
          <p:cNvSpPr/>
          <p:nvPr/>
        </p:nvSpPr>
        <p:spPr>
          <a:xfrm>
            <a:off x="548640" y="3429000"/>
            <a:ext cx="11094415" cy="0"/>
          </a:xfrm>
          <a:prstGeom prst="line">
            <a:avLst/>
          </a:prstGeom>
          <a:noFill/>
          <a:ln w="9525">
            <a:solidFill>
              <a:srgbClr val="F3F4F6"/>
            </a:solidFill>
            <a:prstDash val="solid"/>
          </a:ln>
        </p:spPr>
      </p:sp>
      <p:sp>
        <p:nvSpPr>
          <p:cNvPr id="9" name="dot 30"/>
          <p:cNvSpPr/>
          <p:nvPr/>
        </p:nvSpPr>
        <p:spPr>
          <a:xfrm>
            <a:off x="548640" y="3721608"/>
            <a:ext cx="91440" cy="91440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0" name="fact 31"/>
          <p:cNvSpPr txBox="1"/>
          <p:nvPr/>
        </p:nvSpPr>
        <p:spPr>
          <a:xfrm>
            <a:off x="822960" y="36118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Les données d’usage des six derniers mois, sur la fonctionnalité concernée.</a:t>
            </a:r>
            <a:endParaRPr lang="en-US" sz="1600" dirty="0"/>
          </a:p>
        </p:txBody>
      </p:sp>
      <p:sp>
        <p:nvSpPr>
          <p:cNvPr id="1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03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Les enseignements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Trois choses que l’on ne savait pas avant.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Trois enseignements, un par colonne</a:t>
            </a:r>
            <a:endParaRPr lang="en-US" sz="2400" dirty="0"/>
          </a:p>
        </p:txBody>
      </p:sp>
      <p:sp>
        <p:nvSpPr>
          <p:cNvPr id="3" name="card 32"/>
          <p:cNvSpPr/>
          <p:nvPr/>
        </p:nvSpPr>
        <p:spPr>
          <a:xfrm>
            <a:off x="548640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h3 33"/>
          <p:cNvSpPr txBox="1"/>
          <p:nvPr/>
        </p:nvSpPr>
        <p:spPr>
          <a:xfrm>
            <a:off x="868680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Enseignement 1</a:t>
            </a:r>
            <a:endParaRPr lang="en-US" sz="1500" dirty="0"/>
          </a:p>
        </p:txBody>
      </p:sp>
      <p:sp>
        <p:nvSpPr>
          <p:cNvPr id="5" name="body 34"/>
          <p:cNvSpPr txBox="1"/>
          <p:nvPr/>
        </p:nvSpPr>
        <p:spPr>
          <a:xfrm>
            <a:off x="868680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Une phrase qui dit ce qui a changé dans notre compréhension, et la preuve.</a:t>
            </a:r>
            <a:endParaRPr lang="en-US" sz="1300" dirty="0"/>
          </a:p>
        </p:txBody>
      </p:sp>
      <p:sp>
        <p:nvSpPr>
          <p:cNvPr id="6" name="card 35"/>
          <p:cNvSpPr/>
          <p:nvPr/>
        </p:nvSpPr>
        <p:spPr>
          <a:xfrm>
            <a:off x="4338218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h3 36"/>
          <p:cNvSpPr txBox="1"/>
          <p:nvPr/>
        </p:nvSpPr>
        <p:spPr>
          <a:xfrm>
            <a:off x="4658258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Enseignement 2</a:t>
            </a:r>
            <a:endParaRPr lang="en-US" sz="1500" dirty="0"/>
          </a:p>
        </p:txBody>
      </p:sp>
      <p:sp>
        <p:nvSpPr>
          <p:cNvPr id="8" name="body 37"/>
          <p:cNvSpPr txBox="1"/>
          <p:nvPr/>
        </p:nvSpPr>
        <p:spPr>
          <a:xfrm>
            <a:off x="4658258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Chaque enseignement s’appuie sur plusieurs sources, jamais une seule.</a:t>
            </a:r>
            <a:endParaRPr lang="en-US" sz="1300" dirty="0"/>
          </a:p>
        </p:txBody>
      </p:sp>
      <p:sp>
        <p:nvSpPr>
          <p:cNvPr id="9" name="card 38"/>
          <p:cNvSpPr/>
          <p:nvPr/>
        </p:nvSpPr>
        <p:spPr>
          <a:xfrm>
            <a:off x="8127797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10" name="h3 39"/>
          <p:cNvSpPr txBox="1"/>
          <p:nvPr/>
        </p:nvSpPr>
        <p:spPr>
          <a:xfrm>
            <a:off x="8447837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Enseignement 3</a:t>
            </a:r>
            <a:endParaRPr lang="en-US" sz="1500" dirty="0"/>
          </a:p>
        </p:txBody>
      </p:sp>
      <p:sp>
        <p:nvSpPr>
          <p:cNvPr id="11" name="body 40"/>
          <p:cNvSpPr txBox="1"/>
          <p:nvPr/>
        </p:nvSpPr>
        <p:spPr>
          <a:xfrm>
            <a:off x="8447837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Ce qu’il implique pour la conception, en une ligne.</a:t>
            </a:r>
            <a:endParaRPr lang="en-US" sz="1300" dirty="0"/>
          </a:p>
        </p:txBody>
      </p:sp>
      <p:sp>
        <p:nvSpPr>
          <p:cNvPr id="12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04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Les explorations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Plusieurs pistes, explorées avant de choisir.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Quatre pistes explorées</a:t>
            </a:r>
            <a:endParaRPr lang="en-US" sz="2400" dirty="0"/>
          </a:p>
        </p:txBody>
      </p:sp>
      <p:sp>
        <p:nvSpPr>
          <p:cNvPr id="3" name="visual 41"/>
          <p:cNvSpPr/>
          <p:nvPr/>
        </p:nvSpPr>
        <p:spPr>
          <a:xfrm>
            <a:off x="548640" y="18745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" name="visual label 42"/>
          <p:cNvSpPr txBox="1"/>
          <p:nvPr/>
        </p:nvSpPr>
        <p:spPr>
          <a:xfrm>
            <a:off x="548640" y="18745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Piste A</a:t>
            </a:r>
            <a:endParaRPr lang="en-US" sz="1050" dirty="0"/>
          </a:p>
        </p:txBody>
      </p:sp>
      <p:sp>
        <p:nvSpPr>
          <p:cNvPr id="5" name="visual 43"/>
          <p:cNvSpPr/>
          <p:nvPr/>
        </p:nvSpPr>
        <p:spPr>
          <a:xfrm>
            <a:off x="6233008" y="18745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44"/>
          <p:cNvSpPr txBox="1"/>
          <p:nvPr/>
        </p:nvSpPr>
        <p:spPr>
          <a:xfrm>
            <a:off x="6233008" y="18745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Piste B</a:t>
            </a:r>
            <a:endParaRPr lang="en-US" sz="1050" dirty="0"/>
          </a:p>
        </p:txBody>
      </p:sp>
      <p:sp>
        <p:nvSpPr>
          <p:cNvPr id="7" name="visual 45"/>
          <p:cNvSpPr/>
          <p:nvPr/>
        </p:nvSpPr>
        <p:spPr>
          <a:xfrm>
            <a:off x="548640" y="39319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visual label 46"/>
          <p:cNvSpPr txBox="1"/>
          <p:nvPr/>
        </p:nvSpPr>
        <p:spPr>
          <a:xfrm>
            <a:off x="548640" y="39319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Piste C</a:t>
            </a:r>
            <a:endParaRPr lang="en-US" sz="1050" dirty="0"/>
          </a:p>
        </p:txBody>
      </p:sp>
      <p:sp>
        <p:nvSpPr>
          <p:cNvPr id="9" name="visual 47"/>
          <p:cNvSpPr/>
          <p:nvPr/>
        </p:nvSpPr>
        <p:spPr>
          <a:xfrm>
            <a:off x="6233008" y="3931920"/>
            <a:ext cx="5410048" cy="1783080"/>
          </a:xfrm>
          <a:prstGeom prst="roundRect">
            <a:avLst>
              <a:gd name="adj" fmla="val 8718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0" name="visual label 48"/>
          <p:cNvSpPr txBox="1"/>
          <p:nvPr/>
        </p:nvSpPr>
        <p:spPr>
          <a:xfrm>
            <a:off x="6233008" y="3931920"/>
            <a:ext cx="54100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Piste D</a:t>
            </a:r>
            <a:endParaRPr lang="en-US" sz="1050" dirty="0"/>
          </a:p>
        </p:txBody>
      </p:sp>
      <p:sp>
        <p:nvSpPr>
          <p:cNvPr id="1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05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La décision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La piste retenue, et pourquoi.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ement 49"/>
          <p:cNvSpPr txBox="1"/>
          <p:nvPr/>
        </p:nvSpPr>
        <p:spPr>
          <a:xfrm>
            <a:off x="548640" y="219456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spc="-6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La piste retenue, en une phrase, avec la raison principale du choix.</a:t>
            </a:r>
            <a:endParaRPr lang="en-US" sz="2600" dirty="0"/>
          </a:p>
        </p:txBody>
      </p:sp>
      <p:sp>
        <p:nvSpPr>
          <p:cNvPr id="3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4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06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 prototype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qui a été construit pour tester la décision.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 prototype, au niveau de fidélité choisi</a:t>
            </a:r>
            <a:endParaRPr lang="en-US" sz="2400" dirty="0"/>
          </a:p>
        </p:txBody>
      </p:sp>
      <p:sp>
        <p:nvSpPr>
          <p:cNvPr id="3" name="body 50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Ce que le prototype permet de tester, et ce qu’il ne cherche pas à montrer. Le niveau de fidélité dépend de la question : un flux se teste en basse fidélité, une interaction fine demande de la haute fidélité.</a:t>
            </a:r>
            <a:endParaRPr lang="en-US" sz="1300" dirty="0"/>
          </a:p>
        </p:txBody>
      </p:sp>
      <p:sp>
        <p:nvSpPr>
          <p:cNvPr id="4" name="list 51"/>
          <p:cNvSpPr txBox="1"/>
          <p:nvPr/>
        </p:nvSpPr>
        <p:spPr>
          <a:xfrm>
            <a:off x="548640" y="3703320"/>
            <a:ext cx="5272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Testé 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Pas testé 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Lien vers le prototype</a:t>
            </a:r>
            <a:endParaRPr lang="en-US" sz="1300" dirty="0"/>
          </a:p>
        </p:txBody>
      </p:sp>
      <p:sp>
        <p:nvSpPr>
          <p:cNvPr id="5" name="visual 52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53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Visuel</a:t>
            </a:r>
            <a:endParaRPr lang="en-US" sz="105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07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Les tests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que les utilisateurs ont fait avec, et ce que l’on en retient.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Les résultats des tests, tâche par tâche</a:t>
            </a:r>
            <a:endParaRPr lang="en-US" sz="2400" dirty="0"/>
          </a:p>
        </p:txBody>
      </p:sp>
      <p:graphicFrame>
        <p:nvGraphicFramePr>
          <p:cNvPr id="18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4415" cy="914400"/>
        </p:xfrm>
        <a:graphic>
          <a:graphicData uri="http://schemas.openxmlformats.org/drawingml/2006/table">
            <a:tbl>
              <a:tblPr/>
              <a:tblGrid>
                <a:gridCol w="2773604"/>
                <a:gridCol w="2773604"/>
                <a:gridCol w="2773604"/>
                <a:gridCol w="2773604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Tâche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Réussite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Ce que l’on a vu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Ce que l’on change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Tâche 1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4 sur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Une observation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Un ajustement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Tâche 2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2 sur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Le point de friction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est repris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Tâche 3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5 sur 5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a bien marché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Rien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08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La suite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qui démarre, et quand.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Les trois prochaines étapes</a:t>
            </a:r>
            <a:endParaRPr lang="en-US" sz="2400" dirty="0"/>
          </a:p>
        </p:txBody>
      </p:sp>
      <p:sp>
        <p:nvSpPr>
          <p:cNvPr id="3" name="rule 55"/>
          <p:cNvSpPr/>
          <p:nvPr/>
        </p:nvSpPr>
        <p:spPr>
          <a:xfrm>
            <a:off x="548640" y="2240280"/>
            <a:ext cx="11094415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" name="dot 56"/>
          <p:cNvSpPr/>
          <p:nvPr/>
        </p:nvSpPr>
        <p:spPr>
          <a:xfrm>
            <a:off x="493776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label 57"/>
          <p:cNvSpPr txBox="1"/>
          <p:nvPr/>
        </p:nvSpPr>
        <p:spPr>
          <a:xfrm>
            <a:off x="548640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SEMAINE 1</a:t>
            </a:r>
            <a:endParaRPr lang="en-US" sz="950" dirty="0"/>
          </a:p>
        </p:txBody>
      </p:sp>
      <p:sp>
        <p:nvSpPr>
          <p:cNvPr id="6" name="h3 58"/>
          <p:cNvSpPr txBox="1"/>
          <p:nvPr/>
        </p:nvSpPr>
        <p:spPr>
          <a:xfrm>
            <a:off x="548640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Reprise du prototype</a:t>
            </a:r>
            <a:endParaRPr lang="en-US" sz="1500" dirty="0"/>
          </a:p>
        </p:txBody>
      </p:sp>
      <p:sp>
        <p:nvSpPr>
          <p:cNvPr id="7" name="body 59"/>
          <p:cNvSpPr txBox="1"/>
          <p:nvPr/>
        </p:nvSpPr>
        <p:spPr>
          <a:xfrm>
            <a:off x="548640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Les deux ajustements issus des tests</a:t>
            </a:r>
            <a:endParaRPr lang="en-US" sz="1300" dirty="0"/>
          </a:p>
        </p:txBody>
      </p:sp>
      <p:sp>
        <p:nvSpPr>
          <p:cNvPr id="8" name="dot 60"/>
          <p:cNvSpPr/>
          <p:nvPr/>
        </p:nvSpPr>
        <p:spPr>
          <a:xfrm>
            <a:off x="4283354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9" name="label 61"/>
          <p:cNvSpPr txBox="1"/>
          <p:nvPr/>
        </p:nvSpPr>
        <p:spPr>
          <a:xfrm>
            <a:off x="4338218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SEMAINES 2 ET 3</a:t>
            </a:r>
            <a:endParaRPr lang="en-US" sz="950" dirty="0"/>
          </a:p>
        </p:txBody>
      </p:sp>
      <p:sp>
        <p:nvSpPr>
          <p:cNvPr id="10" name="h3 62"/>
          <p:cNvSpPr txBox="1"/>
          <p:nvPr/>
        </p:nvSpPr>
        <p:spPr>
          <a:xfrm>
            <a:off x="4338218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Deuxième série de tests</a:t>
            </a:r>
            <a:endParaRPr lang="en-US" sz="1500" dirty="0"/>
          </a:p>
        </p:txBody>
      </p:sp>
      <p:sp>
        <p:nvSpPr>
          <p:cNvPr id="11" name="body 63"/>
          <p:cNvSpPr txBox="1"/>
          <p:nvPr/>
        </p:nvSpPr>
        <p:spPr>
          <a:xfrm>
            <a:off x="4338218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Cinq participants, même protocole</a:t>
            </a:r>
            <a:endParaRPr lang="en-US" sz="1300" dirty="0"/>
          </a:p>
        </p:txBody>
      </p:sp>
      <p:sp>
        <p:nvSpPr>
          <p:cNvPr id="12" name="dot 64"/>
          <p:cNvSpPr/>
          <p:nvPr/>
        </p:nvSpPr>
        <p:spPr>
          <a:xfrm>
            <a:off x="8072933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3" name="label 65"/>
          <p:cNvSpPr txBox="1"/>
          <p:nvPr/>
        </p:nvSpPr>
        <p:spPr>
          <a:xfrm>
            <a:off x="8127797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SEMAINE 4</a:t>
            </a:r>
            <a:endParaRPr lang="en-US" sz="950" dirty="0"/>
          </a:p>
        </p:txBody>
      </p:sp>
      <p:sp>
        <p:nvSpPr>
          <p:cNvPr id="14" name="h3 66"/>
          <p:cNvSpPr txBox="1"/>
          <p:nvPr/>
        </p:nvSpPr>
        <p:spPr>
          <a:xfrm>
            <a:off x="8127797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Passage en développement</a:t>
            </a:r>
            <a:endParaRPr lang="en-US" sz="1500" dirty="0"/>
          </a:p>
        </p:txBody>
      </p:sp>
      <p:sp>
        <p:nvSpPr>
          <p:cNvPr id="15" name="body 67"/>
          <p:cNvSpPr txBox="1"/>
          <p:nvPr/>
        </p:nvSpPr>
        <p:spPr>
          <a:xfrm>
            <a:off x="8127797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Spécifications et découpage</a:t>
            </a:r>
            <a:endParaRPr lang="en-US" sz="1300" dirty="0"/>
          </a:p>
        </p:txBody>
      </p:sp>
      <p:sp>
        <p:nvSpPr>
          <p:cNvPr id="1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Prochaine étape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La prochaine étape, précise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Une action, une personne, une date.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que vous attendez de la salle aujourd’hui.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ctor Soussan">
  <a:themeElements>
    <a:clrScheme name="Victor Soussan">
      <a:dk1>
        <a:srgbClr val="111827"/>
      </a:dk1>
      <a:lt1>
        <a:srgbClr val="FFFFFF"/>
      </a:lt1>
      <a:dk2>
        <a:srgbClr val="4B5563"/>
      </a:dk2>
      <a:lt2>
        <a:srgbClr val="FDFDFC"/>
      </a:lt2>
      <a:accent1>
        <a:srgbClr val="111827"/>
      </a:accent1>
      <a:accent2>
        <a:srgbClr val="6B7280"/>
      </a:accent2>
      <a:accent3>
        <a:srgbClr val="F3F4F6"/>
      </a:accent3>
      <a:accent4>
        <a:srgbClr val="E5E7EB"/>
      </a:accent4>
      <a:accent5>
        <a:srgbClr val="F5F5F7"/>
      </a:accent5>
      <a:accent6>
        <a:srgbClr val="9CA3AF"/>
      </a:accent6>
      <a:hlink>
        <a:srgbClr val="111827"/>
      </a:hlink>
      <a:folHlink>
        <a:srgbClr val="4B5563"/>
      </a:folHlink>
    </a:clrScheme>
    <a:fontScheme name="Victor Soussan">
      <a:majorFont>
        <a:latin typeface="Public Sa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Étude de design</dc:title>
  <dc:subject>PptxGenJS Presentation</dc:subject>
  <dc:creator>Victor Soussan</dc:creator>
  <cp:lastModifiedBy>Victor Soussan</cp:lastModifiedBy>
  <cp:revision>1</cp:revision>
  <dcterms:created xsi:type="dcterms:W3CDTF">2026-11-02T00:22:41Z</dcterms:created>
  <dcterms:modified xsi:type="dcterms:W3CDTF">2026-11-02T00:22:41Z</dcterms:modified>
</cp:coreProperties>
</file>