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sign study" id="{21f6fdc7-4f95-b3fc-0f1e-2c7505360d2b}">
          <p14:sldIdLst>
            <p14:sldId id="256"/>
            <p14:sldId id="257"/>
          </p14:sldIdLst>
        </p14:section>
        <p14:section name="The context" id="{15a770be-f6c0-38ab-f8b5-8a9072573726}">
          <p14:sldIdLst>
            <p14:sldId id="258"/>
            <p14:sldId id="259"/>
          </p14:sldIdLst>
        </p14:section>
        <p14:section name="What the research showed" id="{8eab9782-fea8-0166-549f-ee261e8b248a}">
          <p14:sldIdLst>
            <p14:sldId id="260"/>
            <p14:sldId id="261"/>
            <p14:sldId id="262"/>
          </p14:sldIdLst>
        </p14:section>
        <p14:section name="The insights" id="{4fe2a6b3-8e1c-e2cb-4918-7789f3d1a26c}">
          <p14:sldIdLst>
            <p14:sldId id="263"/>
            <p14:sldId id="264"/>
          </p14:sldIdLst>
        </p14:section>
        <p14:section name="The explorations" id="{1db41cc6-7fbe-9da2-e578-238472d91c11}">
          <p14:sldIdLst>
            <p14:sldId id="265"/>
            <p14:sldId id="266"/>
          </p14:sldIdLst>
        </p14:section>
        <p14:section name="The decision" id="{19996f56-220f-225c-49d5-e0b3c15a6c64}">
          <p14:sldIdLst>
            <p14:sldId id="267"/>
            <p14:sldId id="268"/>
          </p14:sldIdLst>
        </p14:section>
        <p14:section name="The prototype" id="{699e5f29-cfe2-9af9-4863-2752936583db}">
          <p14:sldIdLst>
            <p14:sldId id="269"/>
            <p14:sldId id="270"/>
          </p14:sldIdLst>
        </p14:section>
        <p14:section name="The tests" id="{989e1e0c-cc3f-d3a6-15bc-42838f69010b}">
          <p14:sldIdLst>
            <p14:sldId id="271"/>
            <p14:sldId id="272"/>
          </p14:sldIdLst>
        </p14:section>
        <p14:section name="What comes next" id="{06ee3583-ef85-6d87-f48f-450797345ab3}">
          <p14:sldIdLst>
            <p14:sldId id="273"/>
            <p14:sldId id="274"/>
            <p14:sldId id="27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solidFill>
          <a:srgbClr val="FDFD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spc="-30" kern="0" dirty="0">
                <a:solidFill>
                  <a:schemeClr val="tx1"/>
                </a:solidFill>
                <a:latin typeface="Public Sans SemiBold" pitchFamily="34" charset="0"/>
                <a:ea typeface="Public Sans SemiBold" pitchFamily="34" charset="-122"/>
                <a:cs typeface="Public Sans SemiBold" pitchFamily="34" charset="-120"/>
              </a:rPr>
              <a:t>Victor Soussan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6345936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accent2"/>
                </a:solidFill>
              </a:rPr>
              <a:t>Victor Soussan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3840480" y="6345936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chemeClr val="accent2"/>
                </a:solidFill>
              </a:rPr>
              <a:t>victorsoussan.fr · victorsoussan@gmail.com</a:t>
            </a:r>
            <a:endParaRPr lang="en-US" sz="1050" dirty="0"/>
          </a:p>
        </p:txBody>
      </p:sp>
      <p:sp>
        <p:nvSpPr>
          <p:cNvPr id="5" name="Text 3"/>
          <p:cNvSpPr/>
          <p:nvPr>
            <p:ph idx="103" type="body" hasCustomPrompt="1"/>
          </p:nvPr>
        </p:nvSpPr>
        <p:spPr>
          <a:xfrm>
            <a:off x="548640" y="2286000"/>
            <a:ext cx="91440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950" spc="80" kern="0" dirty="0">
                <a:solidFill>
                  <a:schemeClr val="accent2"/>
                </a:solidFill>
              </a:defRPr>
            </a:lvl1pPr>
          </a:lstStyle>
          <a:p>
            <a:pPr algn="l" indent="0" marL="0">
              <a:buNone/>
            </a:pPr>
            <a:endParaRPr lang="en-US" sz="950" dirty="0"/>
          </a:p>
        </p:txBody>
      </p:sp>
      <p:sp>
        <p:nvSpPr>
          <p:cNvPr id="6" name="Text 3"/>
          <p:cNvSpPr/>
          <p:nvPr>
            <p:ph idx="104" type="title" hasCustomPrompt="1"/>
          </p:nvPr>
        </p:nvSpPr>
        <p:spPr>
          <a:xfrm>
            <a:off x="548640" y="2651760"/>
            <a:ext cx="969264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600" spc="-90" kern="0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endParaRPr lang="en-US" sz="3600" dirty="0"/>
          </a:p>
        </p:txBody>
      </p:sp>
      <p:sp>
        <p:nvSpPr>
          <p:cNvPr id="7" name="Text 3"/>
          <p:cNvSpPr/>
          <p:nvPr>
            <p:ph idx="105" type="body" hasCustomPrompt="1"/>
          </p:nvPr>
        </p:nvSpPr>
        <p:spPr>
          <a:xfrm>
            <a:off x="548640" y="4114800"/>
            <a:ext cx="841248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600" dirty="0">
                <a:solidFill>
                  <a:schemeClr val="accent2"/>
                </a:solidFill>
              </a:defRPr>
            </a:lvl1pPr>
          </a:lstStyle>
          <a:p>
            <a:pPr algn="l" indent="0" marL="0">
              <a:buNone/>
            </a:pPr>
            <a:endParaRPr lang="en-US" sz="16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DFD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345936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accent2"/>
                </a:solidFill>
              </a:rPr>
              <a:t>Victor Soussan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3840480" y="6345936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chemeClr val="accent2"/>
                </a:solidFill>
              </a:rPr>
              <a:t>victorsoussan.fr · victorsoussan@gmail.com</a:t>
            </a:r>
            <a:endParaRPr lang="en-US" sz="1050" dirty="0"/>
          </a:p>
        </p:txBody>
      </p:sp>
      <p:sp>
        <p:nvSpPr>
          <p:cNvPr id="4" name="Text 2"/>
          <p:cNvSpPr/>
          <p:nvPr>
            <p:ph idx="102" type="body" hasCustomPrompt="1"/>
          </p:nvPr>
        </p:nvSpPr>
        <p:spPr>
          <a:xfrm>
            <a:off x="548640" y="502920"/>
            <a:ext cx="105156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950" spc="80" kern="0" dirty="0">
                <a:solidFill>
                  <a:schemeClr val="accent2"/>
                </a:solidFill>
              </a:defRPr>
            </a:lvl1pPr>
          </a:lstStyle>
          <a:p>
            <a:pPr algn="l" indent="0" marL="0">
              <a:buNone/>
            </a:pPr>
            <a:endParaRPr lang="en-US" sz="950" dirty="0"/>
          </a:p>
        </p:txBody>
      </p:sp>
      <p:sp>
        <p:nvSpPr>
          <p:cNvPr id="5" name="Text 2"/>
          <p:cNvSpPr/>
          <p:nvPr>
            <p:ph idx="103" type="title" hasCustomPrompt="1"/>
          </p:nvPr>
        </p:nvSpPr>
        <p:spPr>
          <a:xfrm>
            <a:off x="548640" y="804672"/>
            <a:ext cx="10241280" cy="8686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400" spc="-60" kern="0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endParaRPr lang="en-US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45936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50">
                <a:solidFill>
                  <a:srgbClr val="6B72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">
    <p:bg>
      <p:bgPr>
        <a:solidFill>
          <a:srgbClr val="FDFD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345936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accent2"/>
                </a:solidFill>
              </a:rPr>
              <a:t>Victor Soussan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3840480" y="6345936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chemeClr val="accent2"/>
                </a:solidFill>
              </a:rPr>
              <a:t>victorsoussan.fr · victorsoussan@gmail.com</a:t>
            </a:r>
            <a:endParaRPr lang="en-US" sz="1050" dirty="0"/>
          </a:p>
        </p:txBody>
      </p:sp>
      <p:sp>
        <p:nvSpPr>
          <p:cNvPr id="4" name="Text 2"/>
          <p:cNvSpPr/>
          <p:nvPr>
            <p:ph idx="102" type="body" hasCustomPrompt="1"/>
          </p:nvPr>
        </p:nvSpPr>
        <p:spPr>
          <a:xfrm>
            <a:off x="548640" y="2103120"/>
            <a:ext cx="36576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950" spc="80" kern="0" dirty="0">
                <a:solidFill>
                  <a:schemeClr val="accent2"/>
                </a:solidFill>
              </a:defRPr>
            </a:lvl1pPr>
          </a:lstStyle>
          <a:p>
            <a:pPr algn="l" indent="0" marL="0">
              <a:buNone/>
            </a:pPr>
            <a:endParaRPr lang="en-US" sz="950" dirty="0"/>
          </a:p>
        </p:txBody>
      </p:sp>
      <p:sp>
        <p:nvSpPr>
          <p:cNvPr id="5" name="Text 2"/>
          <p:cNvSpPr/>
          <p:nvPr>
            <p:ph idx="103" type="title" hasCustomPrompt="1"/>
          </p:nvPr>
        </p:nvSpPr>
        <p:spPr>
          <a:xfrm>
            <a:off x="548640" y="2468880"/>
            <a:ext cx="9692640" cy="12801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spc="-75" kern="0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endParaRPr lang="en-US" sz="3000" dirty="0"/>
          </a:p>
        </p:txBody>
      </p:sp>
      <p:sp>
        <p:nvSpPr>
          <p:cNvPr id="6" name="Text 2"/>
          <p:cNvSpPr/>
          <p:nvPr>
            <p:ph idx="104" type="body" hasCustomPrompt="1"/>
          </p:nvPr>
        </p:nvSpPr>
        <p:spPr>
          <a:xfrm>
            <a:off x="548640" y="3840480"/>
            <a:ext cx="841248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600" dirty="0">
                <a:solidFill>
                  <a:schemeClr val="accent2"/>
                </a:solidFill>
              </a:defRPr>
            </a:lvl1pPr>
          </a:lstStyle>
          <a:p>
            <a:pPr algn="l" indent="0" marL="0">
              <a:buNone/>
            </a:pP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45936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50">
                <a:solidFill>
                  <a:srgbClr val="6B72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45936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50">
                <a:solidFill>
                  <a:srgbClr val="6B72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/>
          <p:nvPr>
            <p:ph idx="103" type="body" hasCustomPrompt="1"/>
          </p:nvPr>
        </p:nvSpPr>
        <p:spPr>
          <a:xfrm>
            <a:off x="548640" y="228600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950" spc="80" kern="0" dirty="0">
                <a:solidFill>
                  <a:schemeClr val="accent2"/>
                </a:solidFill>
              </a:rPr>
              <a:t>Project name</a:t>
            </a:r>
            <a:endParaRPr lang="en-US" sz="950" dirty="0"/>
          </a:p>
        </p:txBody>
      </p:sp>
      <p:sp>
        <p:nvSpPr>
          <p:cNvPr id="3" name="Text 3"/>
          <p:cNvSpPr/>
          <p:nvPr>
            <p:ph idx="104" type="title" hasCustomPrompt="1"/>
          </p:nvPr>
        </p:nvSpPr>
        <p:spPr>
          <a:xfrm>
            <a:off x="548640" y="2651760"/>
            <a:ext cx="96926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600" spc="-90" kern="0" dirty="0">
                <a:solidFill>
                  <a:schemeClr val="tx1"/>
                </a:solidFill>
              </a:rPr>
              <a:t>Design study</a:t>
            </a:r>
            <a:endParaRPr lang="en-US" sz="3600" dirty="0"/>
          </a:p>
        </p:txBody>
      </p:sp>
      <p:sp>
        <p:nvSpPr>
          <p:cNvPr id="4" name="Text 3"/>
          <p:cNvSpPr/>
          <p:nvPr>
            <p:ph idx="105" type="body" hasCustomPrompt="1"/>
          </p:nvPr>
        </p:nvSpPr>
        <p:spPr>
          <a:xfrm>
            <a:off x="548640" y="4114800"/>
            <a:ext cx="8412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chemeClr val="accent2"/>
                </a:solidFill>
              </a:rPr>
              <a:t>One sentence on the question the study answers.</a:t>
            </a:r>
            <a:endParaRPr lang="en-US" sz="1600" dirty="0"/>
          </a:p>
        </p:txBody>
      </p:sp>
      <p:sp>
        <p:nvSpPr>
          <p:cNvPr id="5" name="meta 1"/>
          <p:cNvSpPr txBox="1"/>
          <p:nvPr/>
        </p:nvSpPr>
        <p:spPr>
          <a:xfrm>
            <a:off x="548640" y="51206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accent2"/>
                </a:solidFill>
              </a:rPr>
              <a:t>Month YYYY · First name Last name, role</a:t>
            </a:r>
            <a:endParaRPr lang="en-US" sz="10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3" type="title" hasCustomPrompt="1"/>
          </p:nvPr>
        </p:nvSpPr>
        <p:spPr>
          <a:xfrm>
            <a:off x="548640" y="804672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spc="-60" kern="0" dirty="0">
                <a:solidFill>
                  <a:schemeClr val="tx1"/>
                </a:solidFill>
              </a:rPr>
              <a:t>Contents</a:t>
            </a:r>
            <a:endParaRPr lang="en-US" sz="2400" dirty="0"/>
          </a:p>
        </p:txBody>
      </p:sp>
      <p:sp>
        <p:nvSpPr>
          <p:cNvPr id="3" name="toc n 2"/>
          <p:cNvSpPr txBox="1"/>
          <p:nvPr/>
        </p:nvSpPr>
        <p:spPr>
          <a:xfrm>
            <a:off x="4754880" y="91440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accent2"/>
                </a:solidFill>
              </a:rPr>
              <a:t>01</a:t>
            </a:r>
            <a:endParaRPr lang="en-US" sz="1300" dirty="0"/>
          </a:p>
        </p:txBody>
      </p:sp>
      <p:sp>
        <p:nvSpPr>
          <p:cNvPr id="4" name="toc 3"/>
          <p:cNvSpPr txBox="1"/>
          <p:nvPr/>
        </p:nvSpPr>
        <p:spPr>
          <a:xfrm>
            <a:off x="5257800" y="91440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The context</a:t>
            </a:r>
            <a:endParaRPr lang="en-US" sz="1300" dirty="0"/>
          </a:p>
        </p:txBody>
      </p:sp>
      <p:sp>
        <p:nvSpPr>
          <p:cNvPr id="5" name="toc n 4"/>
          <p:cNvSpPr txBox="1"/>
          <p:nvPr/>
        </p:nvSpPr>
        <p:spPr>
          <a:xfrm>
            <a:off x="4754880" y="1389888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accent2"/>
                </a:solidFill>
              </a:rPr>
              <a:t>02</a:t>
            </a:r>
            <a:endParaRPr lang="en-US" sz="1300" dirty="0"/>
          </a:p>
        </p:txBody>
      </p:sp>
      <p:sp>
        <p:nvSpPr>
          <p:cNvPr id="6" name="toc 5"/>
          <p:cNvSpPr txBox="1"/>
          <p:nvPr/>
        </p:nvSpPr>
        <p:spPr>
          <a:xfrm>
            <a:off x="5257800" y="1389888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What the research showed</a:t>
            </a:r>
            <a:endParaRPr lang="en-US" sz="1300" dirty="0"/>
          </a:p>
        </p:txBody>
      </p:sp>
      <p:sp>
        <p:nvSpPr>
          <p:cNvPr id="7" name="toc n 6"/>
          <p:cNvSpPr txBox="1"/>
          <p:nvPr/>
        </p:nvSpPr>
        <p:spPr>
          <a:xfrm>
            <a:off x="4754880" y="1865376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accent2"/>
                </a:solidFill>
              </a:rPr>
              <a:t>03</a:t>
            </a:r>
            <a:endParaRPr lang="en-US" sz="1300" dirty="0"/>
          </a:p>
        </p:txBody>
      </p:sp>
      <p:sp>
        <p:nvSpPr>
          <p:cNvPr id="8" name="toc 7"/>
          <p:cNvSpPr txBox="1"/>
          <p:nvPr/>
        </p:nvSpPr>
        <p:spPr>
          <a:xfrm>
            <a:off x="5257800" y="1865376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The insights</a:t>
            </a:r>
            <a:endParaRPr lang="en-US" sz="1300" dirty="0"/>
          </a:p>
        </p:txBody>
      </p:sp>
      <p:sp>
        <p:nvSpPr>
          <p:cNvPr id="9" name="toc n 8"/>
          <p:cNvSpPr txBox="1"/>
          <p:nvPr/>
        </p:nvSpPr>
        <p:spPr>
          <a:xfrm>
            <a:off x="4754880" y="2340864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accent2"/>
                </a:solidFill>
              </a:rPr>
              <a:t>04</a:t>
            </a:r>
            <a:endParaRPr lang="en-US" sz="1300" dirty="0"/>
          </a:p>
        </p:txBody>
      </p:sp>
      <p:sp>
        <p:nvSpPr>
          <p:cNvPr id="10" name="toc 9"/>
          <p:cNvSpPr txBox="1"/>
          <p:nvPr/>
        </p:nvSpPr>
        <p:spPr>
          <a:xfrm>
            <a:off x="5257800" y="2340864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The explorations</a:t>
            </a:r>
            <a:endParaRPr lang="en-US" sz="1300" dirty="0"/>
          </a:p>
        </p:txBody>
      </p:sp>
      <p:sp>
        <p:nvSpPr>
          <p:cNvPr id="11" name="toc n 10"/>
          <p:cNvSpPr txBox="1"/>
          <p:nvPr/>
        </p:nvSpPr>
        <p:spPr>
          <a:xfrm>
            <a:off x="8321040" y="91440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accent2"/>
                </a:solidFill>
              </a:rPr>
              <a:t>05</a:t>
            </a:r>
            <a:endParaRPr lang="en-US" sz="1300" dirty="0"/>
          </a:p>
        </p:txBody>
      </p:sp>
      <p:sp>
        <p:nvSpPr>
          <p:cNvPr id="12" name="toc 11"/>
          <p:cNvSpPr txBox="1"/>
          <p:nvPr/>
        </p:nvSpPr>
        <p:spPr>
          <a:xfrm>
            <a:off x="8823960" y="91440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The decision</a:t>
            </a:r>
            <a:endParaRPr lang="en-US" sz="1300" dirty="0"/>
          </a:p>
        </p:txBody>
      </p:sp>
      <p:sp>
        <p:nvSpPr>
          <p:cNvPr id="13" name="toc n 12"/>
          <p:cNvSpPr txBox="1"/>
          <p:nvPr/>
        </p:nvSpPr>
        <p:spPr>
          <a:xfrm>
            <a:off x="8321040" y="1389888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accent2"/>
                </a:solidFill>
              </a:rPr>
              <a:t>06</a:t>
            </a:r>
            <a:endParaRPr lang="en-US" sz="1300" dirty="0"/>
          </a:p>
        </p:txBody>
      </p:sp>
      <p:sp>
        <p:nvSpPr>
          <p:cNvPr id="14" name="toc 13"/>
          <p:cNvSpPr txBox="1"/>
          <p:nvPr/>
        </p:nvSpPr>
        <p:spPr>
          <a:xfrm>
            <a:off x="8823960" y="1389888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The prototype</a:t>
            </a:r>
            <a:endParaRPr lang="en-US" sz="1300" dirty="0"/>
          </a:p>
        </p:txBody>
      </p:sp>
      <p:sp>
        <p:nvSpPr>
          <p:cNvPr id="15" name="toc n 14"/>
          <p:cNvSpPr txBox="1"/>
          <p:nvPr/>
        </p:nvSpPr>
        <p:spPr>
          <a:xfrm>
            <a:off x="8321040" y="1865376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accent2"/>
                </a:solidFill>
              </a:rPr>
              <a:t>07</a:t>
            </a:r>
            <a:endParaRPr lang="en-US" sz="1300" dirty="0"/>
          </a:p>
        </p:txBody>
      </p:sp>
      <p:sp>
        <p:nvSpPr>
          <p:cNvPr id="16" name="toc 15"/>
          <p:cNvSpPr txBox="1"/>
          <p:nvPr/>
        </p:nvSpPr>
        <p:spPr>
          <a:xfrm>
            <a:off x="8823960" y="1865376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The tests</a:t>
            </a:r>
            <a:endParaRPr lang="en-US" sz="1300" dirty="0"/>
          </a:p>
        </p:txBody>
      </p:sp>
      <p:sp>
        <p:nvSpPr>
          <p:cNvPr id="17" name="toc n 16"/>
          <p:cNvSpPr txBox="1"/>
          <p:nvPr/>
        </p:nvSpPr>
        <p:spPr>
          <a:xfrm>
            <a:off x="8321040" y="2340864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accent2"/>
                </a:solidFill>
              </a:rPr>
              <a:t>08</a:t>
            </a:r>
            <a:endParaRPr lang="en-US" sz="1300" dirty="0"/>
          </a:p>
        </p:txBody>
      </p:sp>
      <p:sp>
        <p:nvSpPr>
          <p:cNvPr id="18" name="toc 17"/>
          <p:cNvSpPr txBox="1"/>
          <p:nvPr/>
        </p:nvSpPr>
        <p:spPr>
          <a:xfrm>
            <a:off x="8823960" y="2340864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What comes next</a:t>
            </a:r>
            <a:endParaRPr lang="en-US" sz="1300" dirty="0"/>
          </a:p>
        </p:txBody>
      </p:sp>
      <p:sp>
        <p:nvSpPr>
          <p:cNvPr id="19" name="Text 2"/>
          <p:cNvSpPr/>
          <p:nvPr>
            <p:ph idx="102" type="body" hasCustomPrompt="1"/>
          </p:nvPr>
        </p:nvSpPr>
        <p:spPr>
          <a:xfrm>
            <a:off x="548640" y="502920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45936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50">
                <a:solidFill>
                  <a:srgbClr val="6B72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548640" y="21031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950" spc="80" kern="0" dirty="0">
                <a:solidFill>
                  <a:schemeClr val="accent2"/>
                </a:solidFill>
              </a:rPr>
              <a:t>Section 01</a:t>
            </a:r>
            <a:endParaRPr lang="en-US" sz="95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548640" y="2468880"/>
            <a:ext cx="96926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spc="-75" kern="0" dirty="0">
                <a:solidFill>
                  <a:schemeClr val="tx1"/>
                </a:solidFill>
              </a:rPr>
              <a:t>The context</a:t>
            </a:r>
            <a:endParaRPr lang="en-US" sz="3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548640" y="3840480"/>
            <a:ext cx="8412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chemeClr val="accent2"/>
                </a:solidFill>
              </a:rPr>
              <a:t>The product, the team, the opening question.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45936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50">
                <a:solidFill>
                  <a:srgbClr val="6B72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3" type="title" hasCustomPrompt="1"/>
          </p:nvPr>
        </p:nvSpPr>
        <p:spPr>
          <a:xfrm>
            <a:off x="548640" y="804672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spc="-60" kern="0" dirty="0">
                <a:solidFill>
                  <a:schemeClr val="tx1"/>
                </a:solidFill>
              </a:rPr>
              <a:t>Where the study starts from</a:t>
            </a:r>
            <a:endParaRPr lang="en-US" sz="2400" dirty="0"/>
          </a:p>
        </p:txBody>
      </p:sp>
      <p:sp>
        <p:nvSpPr>
          <p:cNvPr id="3" name="body 18"/>
          <p:cNvSpPr txBox="1"/>
          <p:nvPr/>
        </p:nvSpPr>
        <p:spPr>
          <a:xfrm>
            <a:off x="548640" y="1874520"/>
            <a:ext cx="5272888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</a:rPr>
              <a:t>The product and its use, in two sentences. The question asked at the start, as it was worded. Who asked for the study, and in what timeframe.</a:t>
            </a:r>
            <a:endParaRPr lang="en-US" sz="1300" dirty="0"/>
          </a:p>
        </p:txBody>
      </p:sp>
      <p:sp>
        <p:nvSpPr>
          <p:cNvPr id="4" name="visual 19"/>
          <p:cNvSpPr/>
          <p:nvPr/>
        </p:nvSpPr>
        <p:spPr>
          <a:xfrm>
            <a:off x="6370168" y="1874520"/>
            <a:ext cx="5272888" cy="3931920"/>
          </a:xfrm>
          <a:prstGeom prst="roundRect">
            <a:avLst>
              <a:gd name="adj" fmla="val 3953"/>
            </a:avLst>
          </a:prstGeom>
          <a:solidFill>
            <a:srgbClr val="F3F4F6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5" name="visual label 20"/>
          <p:cNvSpPr txBox="1"/>
          <p:nvPr/>
        </p:nvSpPr>
        <p:spPr>
          <a:xfrm>
            <a:off x="6370168" y="1874520"/>
            <a:ext cx="5272888" cy="3931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6B7280"/>
                </a:solidFill>
              </a:rPr>
              <a:t>Visual</a:t>
            </a:r>
            <a:endParaRPr lang="en-US" sz="1050" dirty="0"/>
          </a:p>
        </p:txBody>
      </p:sp>
      <p:sp>
        <p:nvSpPr>
          <p:cNvPr id="6" name="Text 2"/>
          <p:cNvSpPr/>
          <p:nvPr>
            <p:ph idx="102" type="body" hasCustomPrompt="1"/>
          </p:nvPr>
        </p:nvSpPr>
        <p:spPr>
          <a:xfrm>
            <a:off x="548640" y="502920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45936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50">
                <a:solidFill>
                  <a:srgbClr val="6B72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548640" y="21031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950" spc="80" kern="0" dirty="0">
                <a:solidFill>
                  <a:schemeClr val="accent2"/>
                </a:solidFill>
              </a:rPr>
              <a:t>Section 02</a:t>
            </a:r>
            <a:endParaRPr lang="en-US" sz="95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548640" y="2468880"/>
            <a:ext cx="96926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spc="-75" kern="0" dirty="0">
                <a:solidFill>
                  <a:schemeClr val="tx1"/>
                </a:solidFill>
              </a:rPr>
              <a:t>What the research showed</a:t>
            </a:r>
            <a:endParaRPr lang="en-US" sz="3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548640" y="3840480"/>
            <a:ext cx="8412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chemeClr val="accent2"/>
                </a:solidFill>
              </a:rPr>
              <a:t>The facts, before the interpretations.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45936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50">
                <a:solidFill>
                  <a:srgbClr val="6B72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le 21"/>
          <p:cNvSpPr/>
          <p:nvPr/>
        </p:nvSpPr>
        <p:spPr>
          <a:xfrm>
            <a:off x="548640" y="2011680"/>
            <a:ext cx="822960" cy="0"/>
          </a:xfrm>
          <a:prstGeom prst="line">
            <a:avLst/>
          </a:prstGeom>
          <a:noFill/>
          <a:ln w="9525">
            <a:solidFill>
              <a:srgbClr val="111827"/>
            </a:solidFill>
            <a:prstDash val="solid"/>
          </a:ln>
        </p:spPr>
      </p:sp>
      <p:sp>
        <p:nvSpPr>
          <p:cNvPr id="3" name="quote 22"/>
          <p:cNvSpPr txBox="1"/>
          <p:nvPr/>
        </p:nvSpPr>
        <p:spPr>
          <a:xfrm>
            <a:off x="548640" y="2240280"/>
            <a:ext cx="896112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400" spc="-50" kern="0" dirty="0">
                <a:solidFill>
                  <a:schemeClr val="tx1"/>
                </a:solidFill>
                <a:latin typeface="Public Sans SemiBold" pitchFamily="34" charset="0"/>
                <a:ea typeface="Public Sans SemiBold" pitchFamily="34" charset="-122"/>
                <a:cs typeface="Public Sans SemiBold" pitchFamily="34" charset="-120"/>
              </a:rPr>
              <a:t>« A sentence heard in an interview, quoted word for word, that says the problem better than a summary. »</a:t>
            </a:r>
            <a:endParaRPr lang="en-US" sz="2400" dirty="0"/>
          </a:p>
        </p:txBody>
      </p:sp>
      <p:sp>
        <p:nvSpPr>
          <p:cNvPr id="4" name="body 23"/>
          <p:cNvSpPr txBox="1"/>
          <p:nvPr/>
        </p:nvSpPr>
        <p:spPr>
          <a:xfrm>
            <a:off x="548640" y="42976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accent2"/>
                </a:solidFill>
              </a:rPr>
              <a:t>A participant, role, context</a:t>
            </a:r>
            <a:endParaRPr lang="en-US" sz="1300" dirty="0"/>
          </a:p>
        </p:txBody>
      </p:sp>
      <p:sp>
        <p:nvSpPr>
          <p:cNvPr id="5" name="Text 2"/>
          <p:cNvSpPr/>
          <p:nvPr>
            <p:ph idx="102" type="body" hasCustomPrompt="1"/>
          </p:nvPr>
        </p:nvSpPr>
        <p:spPr>
          <a:xfrm>
            <a:off x="548640" y="502920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endParaRPr lang="en-US" sz="950" dirty="0"/>
          </a:p>
        </p:txBody>
      </p:sp>
      <p:sp>
        <p:nvSpPr>
          <p:cNvPr id="6" name="Text 2"/>
          <p:cNvSpPr/>
          <p:nvPr>
            <p:ph idx="103" type="title" hasCustomPrompt="1"/>
          </p:nvPr>
        </p:nvSpPr>
        <p:spPr>
          <a:xfrm>
            <a:off x="548640" y="804672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endParaRPr lang="en-US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45936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50">
                <a:solidFill>
                  <a:srgbClr val="6B72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3" type="title" hasCustomPrompt="1"/>
          </p:nvPr>
        </p:nvSpPr>
        <p:spPr>
          <a:xfrm>
            <a:off x="548640" y="804672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spc="-60" kern="0" dirty="0">
                <a:solidFill>
                  <a:schemeClr val="tx1"/>
                </a:solidFill>
              </a:rPr>
              <a:t>What we know, in sentences</a:t>
            </a:r>
            <a:endParaRPr lang="en-US" sz="2400" dirty="0"/>
          </a:p>
        </p:txBody>
      </p:sp>
      <p:sp>
        <p:nvSpPr>
          <p:cNvPr id="3" name="dot 24"/>
          <p:cNvSpPr/>
          <p:nvPr/>
        </p:nvSpPr>
        <p:spPr>
          <a:xfrm>
            <a:off x="548640" y="1984248"/>
            <a:ext cx="91440" cy="91440"/>
          </a:xfrm>
          <a:prstGeom prst="ellipse">
            <a:avLst/>
          </a:prstGeom>
          <a:solidFill>
            <a:srgbClr val="111827"/>
          </a:solidFill>
          <a:ln w="12700">
            <a:solidFill>
              <a:srgbClr val="111827"/>
            </a:solidFill>
            <a:prstDash val="solid"/>
          </a:ln>
        </p:spPr>
      </p:sp>
      <p:sp>
        <p:nvSpPr>
          <p:cNvPr id="4" name="fact 25"/>
          <p:cNvSpPr txBox="1"/>
          <p:nvPr/>
        </p:nvSpPr>
        <p:spPr>
          <a:xfrm>
            <a:off x="822960" y="1874520"/>
            <a:ext cx="9601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Twelve interviews over three weeks, with two profiles.</a:t>
            </a:r>
            <a:endParaRPr lang="en-US" sz="1600" dirty="0"/>
          </a:p>
        </p:txBody>
      </p:sp>
      <p:sp>
        <p:nvSpPr>
          <p:cNvPr id="5" name="rule 26"/>
          <p:cNvSpPr/>
          <p:nvPr/>
        </p:nvSpPr>
        <p:spPr>
          <a:xfrm>
            <a:off x="548640" y="2560320"/>
            <a:ext cx="11094415" cy="0"/>
          </a:xfrm>
          <a:prstGeom prst="line">
            <a:avLst/>
          </a:prstGeom>
          <a:noFill/>
          <a:ln w="9525">
            <a:solidFill>
              <a:srgbClr val="F3F4F6"/>
            </a:solidFill>
            <a:prstDash val="solid"/>
          </a:ln>
        </p:spPr>
      </p:sp>
      <p:sp>
        <p:nvSpPr>
          <p:cNvPr id="6" name="dot 27"/>
          <p:cNvSpPr/>
          <p:nvPr/>
        </p:nvSpPr>
        <p:spPr>
          <a:xfrm>
            <a:off x="548640" y="2852928"/>
            <a:ext cx="91440" cy="91440"/>
          </a:xfrm>
          <a:prstGeom prst="ellipse">
            <a:avLst/>
          </a:prstGeom>
          <a:solidFill>
            <a:srgbClr val="111827"/>
          </a:solidFill>
          <a:ln w="12700">
            <a:solidFill>
              <a:srgbClr val="111827"/>
            </a:solidFill>
            <a:prstDash val="solid"/>
          </a:ln>
        </p:spPr>
      </p:sp>
      <p:sp>
        <p:nvSpPr>
          <p:cNvPr id="7" name="fact 28"/>
          <p:cNvSpPr txBox="1"/>
          <p:nvPr/>
        </p:nvSpPr>
        <p:spPr>
          <a:xfrm>
            <a:off x="822960" y="2743200"/>
            <a:ext cx="9601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One journey observed in the field, in two different places.</a:t>
            </a:r>
            <a:endParaRPr lang="en-US" sz="1600" dirty="0"/>
          </a:p>
        </p:txBody>
      </p:sp>
      <p:sp>
        <p:nvSpPr>
          <p:cNvPr id="8" name="rule 29"/>
          <p:cNvSpPr/>
          <p:nvPr/>
        </p:nvSpPr>
        <p:spPr>
          <a:xfrm>
            <a:off x="548640" y="3429000"/>
            <a:ext cx="11094415" cy="0"/>
          </a:xfrm>
          <a:prstGeom prst="line">
            <a:avLst/>
          </a:prstGeom>
          <a:noFill/>
          <a:ln w="9525">
            <a:solidFill>
              <a:srgbClr val="F3F4F6"/>
            </a:solidFill>
            <a:prstDash val="solid"/>
          </a:ln>
        </p:spPr>
      </p:sp>
      <p:sp>
        <p:nvSpPr>
          <p:cNvPr id="9" name="dot 30"/>
          <p:cNvSpPr/>
          <p:nvPr/>
        </p:nvSpPr>
        <p:spPr>
          <a:xfrm>
            <a:off x="548640" y="3721608"/>
            <a:ext cx="91440" cy="91440"/>
          </a:xfrm>
          <a:prstGeom prst="ellipse">
            <a:avLst/>
          </a:prstGeom>
          <a:solidFill>
            <a:srgbClr val="111827"/>
          </a:solidFill>
          <a:ln w="12700">
            <a:solidFill>
              <a:srgbClr val="111827"/>
            </a:solidFill>
            <a:prstDash val="solid"/>
          </a:ln>
        </p:spPr>
      </p:sp>
      <p:sp>
        <p:nvSpPr>
          <p:cNvPr id="10" name="fact 31"/>
          <p:cNvSpPr txBox="1"/>
          <p:nvPr/>
        </p:nvSpPr>
        <p:spPr>
          <a:xfrm>
            <a:off x="822960" y="3611880"/>
            <a:ext cx="9601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Usage data from the last six months, on the feature concerned.</a:t>
            </a:r>
            <a:endParaRPr lang="en-US" sz="1600" dirty="0"/>
          </a:p>
        </p:txBody>
      </p:sp>
      <p:sp>
        <p:nvSpPr>
          <p:cNvPr id="11" name="Text 2"/>
          <p:cNvSpPr/>
          <p:nvPr>
            <p:ph idx="102" type="body" hasCustomPrompt="1"/>
          </p:nvPr>
        </p:nvSpPr>
        <p:spPr>
          <a:xfrm>
            <a:off x="548640" y="502920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45936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50">
                <a:solidFill>
                  <a:srgbClr val="6B72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548640" y="21031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950" spc="80" kern="0" dirty="0">
                <a:solidFill>
                  <a:schemeClr val="accent2"/>
                </a:solidFill>
              </a:rPr>
              <a:t>Section 03</a:t>
            </a:r>
            <a:endParaRPr lang="en-US" sz="95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548640" y="2468880"/>
            <a:ext cx="96926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spc="-75" kern="0" dirty="0">
                <a:solidFill>
                  <a:schemeClr val="tx1"/>
                </a:solidFill>
              </a:rPr>
              <a:t>The insights</a:t>
            </a:r>
            <a:endParaRPr lang="en-US" sz="3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548640" y="3840480"/>
            <a:ext cx="8412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chemeClr val="accent2"/>
                </a:solidFill>
              </a:rPr>
              <a:t>Three things we did not know before.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45936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50">
                <a:solidFill>
                  <a:srgbClr val="6B72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3" type="title" hasCustomPrompt="1"/>
          </p:nvPr>
        </p:nvSpPr>
        <p:spPr>
          <a:xfrm>
            <a:off x="548640" y="804672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spc="-60" kern="0" dirty="0">
                <a:solidFill>
                  <a:schemeClr val="tx1"/>
                </a:solidFill>
              </a:rPr>
              <a:t>Three insights, one per column</a:t>
            </a:r>
            <a:endParaRPr lang="en-US" sz="2400" dirty="0"/>
          </a:p>
        </p:txBody>
      </p:sp>
      <p:sp>
        <p:nvSpPr>
          <p:cNvPr id="3" name="card 32"/>
          <p:cNvSpPr/>
          <p:nvPr/>
        </p:nvSpPr>
        <p:spPr>
          <a:xfrm>
            <a:off x="548640" y="1874520"/>
            <a:ext cx="3515258" cy="31089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F3F4F6"/>
            </a:solidFill>
            <a:prstDash val="solid"/>
          </a:ln>
          <a:effectLst>
            <a:outerShdw sx="100000" sy="100000" kx="0" ky="0" algn="bl" rotWithShape="0" blurRad="50800" dist="12700" dir="5400000">
              <a:srgbClr val="000000">
                <a:alpha val="5000"/>
              </a:srgbClr>
            </a:outerShdw>
          </a:effectLst>
        </p:spPr>
      </p:sp>
      <p:sp>
        <p:nvSpPr>
          <p:cNvPr id="4" name="h3 33"/>
          <p:cNvSpPr txBox="1"/>
          <p:nvPr/>
        </p:nvSpPr>
        <p:spPr>
          <a:xfrm>
            <a:off x="868680" y="2194560"/>
            <a:ext cx="287517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spc="-20" kern="0" dirty="0">
                <a:solidFill>
                  <a:schemeClr val="tx1"/>
                </a:solidFill>
                <a:latin typeface="Public Sans SemiBold" pitchFamily="34" charset="0"/>
                <a:ea typeface="Public Sans SemiBold" pitchFamily="34" charset="-122"/>
                <a:cs typeface="Public Sans SemiBold" pitchFamily="34" charset="-120"/>
              </a:rPr>
              <a:t>Insight 1</a:t>
            </a:r>
            <a:endParaRPr lang="en-US" sz="1500" dirty="0"/>
          </a:p>
        </p:txBody>
      </p:sp>
      <p:sp>
        <p:nvSpPr>
          <p:cNvPr id="5" name="body 34"/>
          <p:cNvSpPr txBox="1"/>
          <p:nvPr/>
        </p:nvSpPr>
        <p:spPr>
          <a:xfrm>
            <a:off x="868680" y="2651760"/>
            <a:ext cx="2875178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</a:rPr>
              <a:t>One sentence on what changed in our understanding, and the evidence.</a:t>
            </a:r>
            <a:endParaRPr lang="en-US" sz="1300" dirty="0"/>
          </a:p>
        </p:txBody>
      </p:sp>
      <p:sp>
        <p:nvSpPr>
          <p:cNvPr id="6" name="card 35"/>
          <p:cNvSpPr/>
          <p:nvPr/>
        </p:nvSpPr>
        <p:spPr>
          <a:xfrm>
            <a:off x="4338218" y="1874520"/>
            <a:ext cx="3515258" cy="31089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F3F4F6"/>
            </a:solidFill>
            <a:prstDash val="solid"/>
          </a:ln>
          <a:effectLst>
            <a:outerShdw sx="100000" sy="100000" kx="0" ky="0" algn="bl" rotWithShape="0" blurRad="50800" dist="12700" dir="5400000">
              <a:srgbClr val="000000">
                <a:alpha val="5000"/>
              </a:srgbClr>
            </a:outerShdw>
          </a:effectLst>
        </p:spPr>
      </p:sp>
      <p:sp>
        <p:nvSpPr>
          <p:cNvPr id="7" name="h3 36"/>
          <p:cNvSpPr txBox="1"/>
          <p:nvPr/>
        </p:nvSpPr>
        <p:spPr>
          <a:xfrm>
            <a:off x="4658258" y="2194560"/>
            <a:ext cx="287517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spc="-20" kern="0" dirty="0">
                <a:solidFill>
                  <a:schemeClr val="tx1"/>
                </a:solidFill>
                <a:latin typeface="Public Sans SemiBold" pitchFamily="34" charset="0"/>
                <a:ea typeface="Public Sans SemiBold" pitchFamily="34" charset="-122"/>
                <a:cs typeface="Public Sans SemiBold" pitchFamily="34" charset="-120"/>
              </a:rPr>
              <a:t>Insight 2</a:t>
            </a:r>
            <a:endParaRPr lang="en-US" sz="1500" dirty="0"/>
          </a:p>
        </p:txBody>
      </p:sp>
      <p:sp>
        <p:nvSpPr>
          <p:cNvPr id="8" name="body 37"/>
          <p:cNvSpPr txBox="1"/>
          <p:nvPr/>
        </p:nvSpPr>
        <p:spPr>
          <a:xfrm>
            <a:off x="4658258" y="2651760"/>
            <a:ext cx="2875178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</a:rPr>
              <a:t>Each insight rests on several sources, never one.</a:t>
            </a:r>
            <a:endParaRPr lang="en-US" sz="1300" dirty="0"/>
          </a:p>
        </p:txBody>
      </p:sp>
      <p:sp>
        <p:nvSpPr>
          <p:cNvPr id="9" name="card 38"/>
          <p:cNvSpPr/>
          <p:nvPr/>
        </p:nvSpPr>
        <p:spPr>
          <a:xfrm>
            <a:off x="8127797" y="1874520"/>
            <a:ext cx="3515258" cy="31089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F3F4F6"/>
            </a:solidFill>
            <a:prstDash val="solid"/>
          </a:ln>
          <a:effectLst>
            <a:outerShdw sx="100000" sy="100000" kx="0" ky="0" algn="bl" rotWithShape="0" blurRad="50800" dist="12700" dir="5400000">
              <a:srgbClr val="000000">
                <a:alpha val="5000"/>
              </a:srgbClr>
            </a:outerShdw>
          </a:effectLst>
        </p:spPr>
      </p:sp>
      <p:sp>
        <p:nvSpPr>
          <p:cNvPr id="10" name="h3 39"/>
          <p:cNvSpPr txBox="1"/>
          <p:nvPr/>
        </p:nvSpPr>
        <p:spPr>
          <a:xfrm>
            <a:off x="8447837" y="2194560"/>
            <a:ext cx="287517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spc="-20" kern="0" dirty="0">
                <a:solidFill>
                  <a:schemeClr val="tx1"/>
                </a:solidFill>
                <a:latin typeface="Public Sans SemiBold" pitchFamily="34" charset="0"/>
                <a:ea typeface="Public Sans SemiBold" pitchFamily="34" charset="-122"/>
                <a:cs typeface="Public Sans SemiBold" pitchFamily="34" charset="-120"/>
              </a:rPr>
              <a:t>Insight 3</a:t>
            </a:r>
            <a:endParaRPr lang="en-US" sz="1500" dirty="0"/>
          </a:p>
        </p:txBody>
      </p:sp>
      <p:sp>
        <p:nvSpPr>
          <p:cNvPr id="11" name="body 40"/>
          <p:cNvSpPr txBox="1"/>
          <p:nvPr/>
        </p:nvSpPr>
        <p:spPr>
          <a:xfrm>
            <a:off x="8447837" y="2651760"/>
            <a:ext cx="2875178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</a:rPr>
              <a:t>What it implies for the design, in one line.</a:t>
            </a:r>
            <a:endParaRPr lang="en-US" sz="1300" dirty="0"/>
          </a:p>
        </p:txBody>
      </p:sp>
      <p:sp>
        <p:nvSpPr>
          <p:cNvPr id="12" name="Text 2"/>
          <p:cNvSpPr/>
          <p:nvPr>
            <p:ph idx="102" type="body" hasCustomPrompt="1"/>
          </p:nvPr>
        </p:nvSpPr>
        <p:spPr>
          <a:xfrm>
            <a:off x="548640" y="502920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45936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50">
                <a:solidFill>
                  <a:srgbClr val="6B72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548640" y="21031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950" spc="80" kern="0" dirty="0">
                <a:solidFill>
                  <a:schemeClr val="accent2"/>
                </a:solidFill>
              </a:rPr>
              <a:t>Section 04</a:t>
            </a:r>
            <a:endParaRPr lang="en-US" sz="95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548640" y="2468880"/>
            <a:ext cx="96926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spc="-75" kern="0" dirty="0">
                <a:solidFill>
                  <a:schemeClr val="tx1"/>
                </a:solidFill>
              </a:rPr>
              <a:t>The explorations</a:t>
            </a:r>
            <a:endParaRPr lang="en-US" sz="3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548640" y="3840480"/>
            <a:ext cx="8412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chemeClr val="accent2"/>
                </a:solidFill>
              </a:rPr>
              <a:t>Several paths, explored before choosing.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45936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50">
                <a:solidFill>
                  <a:srgbClr val="6B72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3" type="title" hasCustomPrompt="1"/>
          </p:nvPr>
        </p:nvSpPr>
        <p:spPr>
          <a:xfrm>
            <a:off x="548640" y="804672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spc="-60" kern="0" dirty="0">
                <a:solidFill>
                  <a:schemeClr val="tx1"/>
                </a:solidFill>
              </a:rPr>
              <a:t>Four paths explored</a:t>
            </a:r>
            <a:endParaRPr lang="en-US" sz="2400" dirty="0"/>
          </a:p>
        </p:txBody>
      </p:sp>
      <p:sp>
        <p:nvSpPr>
          <p:cNvPr id="3" name="visual 41"/>
          <p:cNvSpPr/>
          <p:nvPr/>
        </p:nvSpPr>
        <p:spPr>
          <a:xfrm>
            <a:off x="548640" y="1874520"/>
            <a:ext cx="5410048" cy="1783080"/>
          </a:xfrm>
          <a:prstGeom prst="roundRect">
            <a:avLst>
              <a:gd name="adj" fmla="val 8718"/>
            </a:avLst>
          </a:prstGeom>
          <a:solidFill>
            <a:srgbClr val="F3F4F6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" name="visual label 42"/>
          <p:cNvSpPr txBox="1"/>
          <p:nvPr/>
        </p:nvSpPr>
        <p:spPr>
          <a:xfrm>
            <a:off x="548640" y="1874520"/>
            <a:ext cx="5410048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6B7280"/>
                </a:solidFill>
              </a:rPr>
              <a:t>Path A</a:t>
            </a:r>
            <a:endParaRPr lang="en-US" sz="1050" dirty="0"/>
          </a:p>
        </p:txBody>
      </p:sp>
      <p:sp>
        <p:nvSpPr>
          <p:cNvPr id="5" name="visual 43"/>
          <p:cNvSpPr/>
          <p:nvPr/>
        </p:nvSpPr>
        <p:spPr>
          <a:xfrm>
            <a:off x="6233008" y="1874520"/>
            <a:ext cx="5410048" cy="1783080"/>
          </a:xfrm>
          <a:prstGeom prst="roundRect">
            <a:avLst>
              <a:gd name="adj" fmla="val 8718"/>
            </a:avLst>
          </a:prstGeom>
          <a:solidFill>
            <a:srgbClr val="F3F4F6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6" name="visual label 44"/>
          <p:cNvSpPr txBox="1"/>
          <p:nvPr/>
        </p:nvSpPr>
        <p:spPr>
          <a:xfrm>
            <a:off x="6233008" y="1874520"/>
            <a:ext cx="5410048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6B7280"/>
                </a:solidFill>
              </a:rPr>
              <a:t>Path B</a:t>
            </a:r>
            <a:endParaRPr lang="en-US" sz="1050" dirty="0"/>
          </a:p>
        </p:txBody>
      </p:sp>
      <p:sp>
        <p:nvSpPr>
          <p:cNvPr id="7" name="visual 45"/>
          <p:cNvSpPr/>
          <p:nvPr/>
        </p:nvSpPr>
        <p:spPr>
          <a:xfrm>
            <a:off x="548640" y="3931920"/>
            <a:ext cx="5410048" cy="1783080"/>
          </a:xfrm>
          <a:prstGeom prst="roundRect">
            <a:avLst>
              <a:gd name="adj" fmla="val 8718"/>
            </a:avLst>
          </a:prstGeom>
          <a:solidFill>
            <a:srgbClr val="F3F4F6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visual label 46"/>
          <p:cNvSpPr txBox="1"/>
          <p:nvPr/>
        </p:nvSpPr>
        <p:spPr>
          <a:xfrm>
            <a:off x="548640" y="3931920"/>
            <a:ext cx="5410048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6B7280"/>
                </a:solidFill>
              </a:rPr>
              <a:t>Path C</a:t>
            </a:r>
            <a:endParaRPr lang="en-US" sz="1050" dirty="0"/>
          </a:p>
        </p:txBody>
      </p:sp>
      <p:sp>
        <p:nvSpPr>
          <p:cNvPr id="9" name="visual 47"/>
          <p:cNvSpPr/>
          <p:nvPr/>
        </p:nvSpPr>
        <p:spPr>
          <a:xfrm>
            <a:off x="6233008" y="3931920"/>
            <a:ext cx="5410048" cy="1783080"/>
          </a:xfrm>
          <a:prstGeom prst="roundRect">
            <a:avLst>
              <a:gd name="adj" fmla="val 8718"/>
            </a:avLst>
          </a:prstGeom>
          <a:solidFill>
            <a:srgbClr val="F3F4F6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0" name="visual label 48"/>
          <p:cNvSpPr txBox="1"/>
          <p:nvPr/>
        </p:nvSpPr>
        <p:spPr>
          <a:xfrm>
            <a:off x="6233008" y="3931920"/>
            <a:ext cx="5410048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6B7280"/>
                </a:solidFill>
              </a:rPr>
              <a:t>Path D</a:t>
            </a:r>
            <a:endParaRPr lang="en-US" sz="1050" dirty="0"/>
          </a:p>
        </p:txBody>
      </p:sp>
      <p:sp>
        <p:nvSpPr>
          <p:cNvPr id="11" name="Text 2"/>
          <p:cNvSpPr/>
          <p:nvPr>
            <p:ph idx="102" type="body" hasCustomPrompt="1"/>
          </p:nvPr>
        </p:nvSpPr>
        <p:spPr>
          <a:xfrm>
            <a:off x="548640" y="502920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45936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50">
                <a:solidFill>
                  <a:srgbClr val="6B72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548640" y="21031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950" spc="80" kern="0" dirty="0">
                <a:solidFill>
                  <a:schemeClr val="accent2"/>
                </a:solidFill>
              </a:rPr>
              <a:t>Section 05</a:t>
            </a:r>
            <a:endParaRPr lang="en-US" sz="95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548640" y="2468880"/>
            <a:ext cx="96926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spc="-75" kern="0" dirty="0">
                <a:solidFill>
                  <a:schemeClr val="tx1"/>
                </a:solidFill>
              </a:rPr>
              <a:t>The decision</a:t>
            </a:r>
            <a:endParaRPr lang="en-US" sz="3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548640" y="3840480"/>
            <a:ext cx="8412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chemeClr val="accent2"/>
                </a:solidFill>
              </a:rPr>
              <a:t>The path kept, and why.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45936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50">
                <a:solidFill>
                  <a:srgbClr val="6B72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atement 49"/>
          <p:cNvSpPr txBox="1"/>
          <p:nvPr/>
        </p:nvSpPr>
        <p:spPr>
          <a:xfrm>
            <a:off x="548640" y="2194560"/>
            <a:ext cx="87782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600" spc="-60" kern="0" dirty="0">
                <a:solidFill>
                  <a:schemeClr val="tx1"/>
                </a:solidFill>
                <a:latin typeface="Public Sans SemiBold" pitchFamily="34" charset="0"/>
                <a:ea typeface="Public Sans SemiBold" pitchFamily="34" charset="-122"/>
                <a:cs typeface="Public Sans SemiBold" pitchFamily="34" charset="-120"/>
              </a:rPr>
              <a:t>The path kept, in one sentence, with the main reason for the choice.</a:t>
            </a:r>
            <a:endParaRPr lang="en-US" sz="2600" dirty="0"/>
          </a:p>
        </p:txBody>
      </p:sp>
      <p:sp>
        <p:nvSpPr>
          <p:cNvPr id="3" name="Text 2"/>
          <p:cNvSpPr/>
          <p:nvPr>
            <p:ph idx="102" type="body" hasCustomPrompt="1"/>
          </p:nvPr>
        </p:nvSpPr>
        <p:spPr>
          <a:xfrm>
            <a:off x="548640" y="502920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endParaRPr lang="en-US" sz="950" dirty="0"/>
          </a:p>
        </p:txBody>
      </p:sp>
      <p:sp>
        <p:nvSpPr>
          <p:cNvPr id="4" name="Text 2"/>
          <p:cNvSpPr/>
          <p:nvPr>
            <p:ph idx="103" type="title" hasCustomPrompt="1"/>
          </p:nvPr>
        </p:nvSpPr>
        <p:spPr>
          <a:xfrm>
            <a:off x="548640" y="804672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endParaRPr lang="en-US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45936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50">
                <a:solidFill>
                  <a:srgbClr val="6B72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548640" y="21031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950" spc="80" kern="0" dirty="0">
                <a:solidFill>
                  <a:schemeClr val="accent2"/>
                </a:solidFill>
              </a:rPr>
              <a:t>Section 06</a:t>
            </a:r>
            <a:endParaRPr lang="en-US" sz="95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548640" y="2468880"/>
            <a:ext cx="96926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spc="-75" kern="0" dirty="0">
                <a:solidFill>
                  <a:schemeClr val="tx1"/>
                </a:solidFill>
              </a:rPr>
              <a:t>The prototype</a:t>
            </a:r>
            <a:endParaRPr lang="en-US" sz="3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548640" y="3840480"/>
            <a:ext cx="8412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chemeClr val="accent2"/>
                </a:solidFill>
              </a:rPr>
              <a:t>What was built to test the decision.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45936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50">
                <a:solidFill>
                  <a:srgbClr val="6B72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3" type="title" hasCustomPrompt="1"/>
          </p:nvPr>
        </p:nvSpPr>
        <p:spPr>
          <a:xfrm>
            <a:off x="548640" y="804672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spc="-60" kern="0" dirty="0">
                <a:solidFill>
                  <a:schemeClr val="tx1"/>
                </a:solidFill>
              </a:rPr>
              <a:t>The prototype, at the chosen fidelity</a:t>
            </a:r>
            <a:endParaRPr lang="en-US" sz="2400" dirty="0"/>
          </a:p>
        </p:txBody>
      </p:sp>
      <p:sp>
        <p:nvSpPr>
          <p:cNvPr id="3" name="body 50"/>
          <p:cNvSpPr txBox="1"/>
          <p:nvPr/>
        </p:nvSpPr>
        <p:spPr>
          <a:xfrm>
            <a:off x="548640" y="1874520"/>
            <a:ext cx="5272888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</a:rPr>
              <a:t>What the prototype lets us test, and what it does not try to show. Fidelity depends on the question: a flow is tested in low fidelity, a fine interaction needs high fidelity.</a:t>
            </a:r>
            <a:endParaRPr lang="en-US" sz="1300" dirty="0"/>
          </a:p>
        </p:txBody>
      </p:sp>
      <p:sp>
        <p:nvSpPr>
          <p:cNvPr id="4" name="list 51"/>
          <p:cNvSpPr txBox="1"/>
          <p:nvPr/>
        </p:nvSpPr>
        <p:spPr>
          <a:xfrm>
            <a:off x="548640" y="3703320"/>
            <a:ext cx="5272888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chemeClr val="tx2"/>
                </a:solidFill>
              </a:rPr>
              <a:t>Tested: …</a:t>
            </a:r>
            <a:endParaRPr lang="en-US" sz="13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chemeClr val="tx2"/>
                </a:solidFill>
              </a:rPr>
              <a:t>Not tested: …</a:t>
            </a:r>
            <a:endParaRPr lang="en-US" sz="13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chemeClr val="tx2"/>
                </a:solidFill>
              </a:rPr>
              <a:t>Link to the prototype</a:t>
            </a:r>
            <a:endParaRPr lang="en-US" sz="1300" dirty="0"/>
          </a:p>
        </p:txBody>
      </p:sp>
      <p:sp>
        <p:nvSpPr>
          <p:cNvPr id="5" name="visual 52"/>
          <p:cNvSpPr/>
          <p:nvPr/>
        </p:nvSpPr>
        <p:spPr>
          <a:xfrm>
            <a:off x="6370168" y="1874520"/>
            <a:ext cx="5272888" cy="3931920"/>
          </a:xfrm>
          <a:prstGeom prst="roundRect">
            <a:avLst>
              <a:gd name="adj" fmla="val 3953"/>
            </a:avLst>
          </a:prstGeom>
          <a:solidFill>
            <a:srgbClr val="F3F4F6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6" name="visual label 53"/>
          <p:cNvSpPr txBox="1"/>
          <p:nvPr/>
        </p:nvSpPr>
        <p:spPr>
          <a:xfrm>
            <a:off x="6370168" y="1874520"/>
            <a:ext cx="5272888" cy="3931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6B7280"/>
                </a:solidFill>
              </a:rPr>
              <a:t>Visual</a:t>
            </a:r>
            <a:endParaRPr lang="en-US" sz="1050" dirty="0"/>
          </a:p>
        </p:txBody>
      </p:sp>
      <p:sp>
        <p:nvSpPr>
          <p:cNvPr id="7" name="Text 2"/>
          <p:cNvSpPr/>
          <p:nvPr>
            <p:ph idx="102" type="body" hasCustomPrompt="1"/>
          </p:nvPr>
        </p:nvSpPr>
        <p:spPr>
          <a:xfrm>
            <a:off x="548640" y="502920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45936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50">
                <a:solidFill>
                  <a:srgbClr val="6B72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548640" y="21031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950" spc="80" kern="0" dirty="0">
                <a:solidFill>
                  <a:schemeClr val="accent2"/>
                </a:solidFill>
              </a:rPr>
              <a:t>Section 07</a:t>
            </a:r>
            <a:endParaRPr lang="en-US" sz="95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548640" y="2468880"/>
            <a:ext cx="96926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spc="-75" kern="0" dirty="0">
                <a:solidFill>
                  <a:schemeClr val="tx1"/>
                </a:solidFill>
              </a:rPr>
              <a:t>The tests</a:t>
            </a:r>
            <a:endParaRPr lang="en-US" sz="3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548640" y="3840480"/>
            <a:ext cx="8412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chemeClr val="accent2"/>
                </a:solidFill>
              </a:rPr>
              <a:t>What users did with it, and what we keep.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45936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50">
                <a:solidFill>
                  <a:srgbClr val="6B72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3" type="title" hasCustomPrompt="1"/>
          </p:nvPr>
        </p:nvSpPr>
        <p:spPr>
          <a:xfrm>
            <a:off x="548640" y="804672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spc="-60" kern="0" dirty="0">
                <a:solidFill>
                  <a:schemeClr val="tx1"/>
                </a:solidFill>
              </a:rPr>
              <a:t>Test results, task by task</a:t>
            </a:r>
            <a:endParaRPr lang="en-US" sz="2400" dirty="0"/>
          </a:p>
        </p:txBody>
      </p:sp>
      <p:graphicFrame>
        <p:nvGraphicFramePr>
          <p:cNvPr id="18" name="table 5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874520"/>
          <a:ext cx="11094415" cy="914400"/>
        </p:xfrm>
        <a:graphic>
          <a:graphicData uri="http://schemas.openxmlformats.org/drawingml/2006/table">
            <a:tbl>
              <a:tblPr/>
              <a:tblGrid>
                <a:gridCol w="2773604"/>
                <a:gridCol w="2773604"/>
                <a:gridCol w="2773604"/>
                <a:gridCol w="2773604"/>
              </a:tblGrid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11827"/>
                          </a:solidFill>
                          <a:latin typeface="Public Sans SemiBold" pitchFamily="34" charset="0"/>
                          <a:ea typeface="Public Sans SemiBold" pitchFamily="34" charset="-122"/>
                          <a:cs typeface="Public Sans SemiBold" pitchFamily="34" charset="-120"/>
                        </a:rPr>
                        <a:t>Task</a:t>
                      </a:r>
                      <a:endParaRPr lang="en-US" sz="1300" dirty="0">
                        <a:latin typeface="Public Sans SemiBold" charset="0"/>
                        <a:ea typeface="Public Sans SemiBold" charset="0"/>
                        <a:cs typeface="Public Sans SemiBold" charset="0"/>
                      </a:endParaRPr>
                    </a:p>
                  </a:txBody>
                  <a:tcPr marL="109728" marR="109728" marT="109728" marB="109728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11827"/>
                          </a:solidFill>
                          <a:latin typeface="Public Sans SemiBold" pitchFamily="34" charset="0"/>
                          <a:ea typeface="Public Sans SemiBold" pitchFamily="34" charset="-122"/>
                          <a:cs typeface="Public Sans SemiBold" pitchFamily="34" charset="-120"/>
                        </a:rPr>
                        <a:t>Success</a:t>
                      </a:r>
                      <a:endParaRPr lang="en-US" sz="1300" dirty="0">
                        <a:latin typeface="Public Sans SemiBold" charset="0"/>
                        <a:ea typeface="Public Sans SemiBold" charset="0"/>
                        <a:cs typeface="Public Sans SemiBold" charset="0"/>
                      </a:endParaRPr>
                    </a:p>
                  </a:txBody>
                  <a:tcPr marL="109728" marR="109728" marT="109728" marB="109728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11827"/>
                          </a:solidFill>
                          <a:latin typeface="Public Sans SemiBold" pitchFamily="34" charset="0"/>
                          <a:ea typeface="Public Sans SemiBold" pitchFamily="34" charset="-122"/>
                          <a:cs typeface="Public Sans SemiBold" pitchFamily="34" charset="-120"/>
                        </a:rPr>
                        <a:t>What we saw</a:t>
                      </a:r>
                      <a:endParaRPr lang="en-US" sz="1300" dirty="0">
                        <a:latin typeface="Public Sans SemiBold" charset="0"/>
                        <a:ea typeface="Public Sans SemiBold" charset="0"/>
                        <a:cs typeface="Public Sans SemiBold" charset="0"/>
                      </a:endParaRPr>
                    </a:p>
                  </a:txBody>
                  <a:tcPr marL="109728" marR="109728" marT="109728" marB="109728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11827"/>
                          </a:solidFill>
                          <a:latin typeface="Public Sans SemiBold" pitchFamily="34" charset="0"/>
                          <a:ea typeface="Public Sans SemiBold" pitchFamily="34" charset="-122"/>
                          <a:cs typeface="Public Sans SemiBold" pitchFamily="34" charset="-120"/>
                        </a:rPr>
                        <a:t>What we change</a:t>
                      </a:r>
                      <a:endParaRPr lang="en-US" sz="1300" dirty="0">
                        <a:latin typeface="Public Sans SemiBold" charset="0"/>
                        <a:ea typeface="Public Sans SemiBold" charset="0"/>
                        <a:cs typeface="Public Sans SemiBold" charset="0"/>
                      </a:endParaRPr>
                    </a:p>
                  </a:txBody>
                  <a:tcPr marL="109728" marR="109728" marT="109728" marB="109728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74151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Task 1</a:t>
                      </a:r>
                      <a:endParaRPr lang="en-US" sz="1300" dirty="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109728" marR="109728" marT="109728" marB="109728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74151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4 of 5</a:t>
                      </a:r>
                      <a:endParaRPr lang="en-US" sz="1300" dirty="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109728" marR="109728" marT="109728" marB="109728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74151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An observation</a:t>
                      </a:r>
                      <a:endParaRPr lang="en-US" sz="1300" dirty="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109728" marR="109728" marT="109728" marB="109728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74151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An adjustment</a:t>
                      </a:r>
                      <a:endParaRPr lang="en-US" sz="1300" dirty="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109728" marR="109728" marT="109728" marB="109728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74151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Task 2</a:t>
                      </a:r>
                      <a:endParaRPr lang="en-US" sz="1300" dirty="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109728" marR="109728" marT="109728" marB="109728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74151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2 of 5</a:t>
                      </a:r>
                      <a:endParaRPr lang="en-US" sz="1300" dirty="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109728" marR="109728" marT="109728" marB="109728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74151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The friction point</a:t>
                      </a:r>
                      <a:endParaRPr lang="en-US" sz="1300" dirty="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109728" marR="109728" marT="109728" marB="109728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74151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What is reworked</a:t>
                      </a:r>
                      <a:endParaRPr lang="en-US" sz="1300" dirty="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109728" marR="109728" marT="109728" marB="109728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74151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Task 3</a:t>
                      </a:r>
                      <a:endParaRPr lang="en-US" sz="1300" dirty="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109728" marR="109728" marT="109728" marB="109728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74151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5 of 5</a:t>
                      </a:r>
                      <a:endParaRPr lang="en-US" sz="1300" dirty="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109728" marR="109728" marT="109728" marB="109728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74151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What worked well</a:t>
                      </a:r>
                      <a:endParaRPr lang="en-US" sz="1300" dirty="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109728" marR="109728" marT="109728" marB="109728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74151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Nothing</a:t>
                      </a:r>
                      <a:endParaRPr lang="en-US" sz="1300" dirty="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109728" marR="109728" marT="109728" marB="109728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Text 2"/>
          <p:cNvSpPr/>
          <p:nvPr>
            <p:ph idx="102" type="body" hasCustomPrompt="1"/>
          </p:nvPr>
        </p:nvSpPr>
        <p:spPr>
          <a:xfrm>
            <a:off x="548640" y="502920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45936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50">
                <a:solidFill>
                  <a:srgbClr val="6B72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548640" y="21031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950" spc="80" kern="0" dirty="0">
                <a:solidFill>
                  <a:schemeClr val="accent2"/>
                </a:solidFill>
              </a:rPr>
              <a:t>Section 08</a:t>
            </a:r>
            <a:endParaRPr lang="en-US" sz="95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548640" y="2468880"/>
            <a:ext cx="96926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spc="-75" kern="0" dirty="0">
                <a:solidFill>
                  <a:schemeClr val="tx1"/>
                </a:solidFill>
              </a:rPr>
              <a:t>What comes next</a:t>
            </a:r>
            <a:endParaRPr lang="en-US" sz="3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548640" y="3840480"/>
            <a:ext cx="8412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chemeClr val="accent2"/>
                </a:solidFill>
              </a:rPr>
              <a:t>What starts, and when.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45936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50">
                <a:solidFill>
                  <a:srgbClr val="6B72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3" type="title" hasCustomPrompt="1"/>
          </p:nvPr>
        </p:nvSpPr>
        <p:spPr>
          <a:xfrm>
            <a:off x="548640" y="804672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spc="-60" kern="0" dirty="0">
                <a:solidFill>
                  <a:schemeClr val="tx1"/>
                </a:solidFill>
              </a:rPr>
              <a:t>The next three steps</a:t>
            </a:r>
            <a:endParaRPr lang="en-US" sz="2400" dirty="0"/>
          </a:p>
        </p:txBody>
      </p:sp>
      <p:sp>
        <p:nvSpPr>
          <p:cNvPr id="3" name="rule 55"/>
          <p:cNvSpPr/>
          <p:nvPr/>
        </p:nvSpPr>
        <p:spPr>
          <a:xfrm>
            <a:off x="548640" y="2240280"/>
            <a:ext cx="11094415" cy="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4" name="dot 56"/>
          <p:cNvSpPr/>
          <p:nvPr/>
        </p:nvSpPr>
        <p:spPr>
          <a:xfrm>
            <a:off x="493776" y="2185416"/>
            <a:ext cx="109728" cy="109728"/>
          </a:xfrm>
          <a:prstGeom prst="ellipse">
            <a:avLst/>
          </a:prstGeom>
          <a:solidFill>
            <a:srgbClr val="111827"/>
          </a:solidFill>
          <a:ln w="12700">
            <a:solidFill>
              <a:srgbClr val="111827"/>
            </a:solidFill>
            <a:prstDash val="solid"/>
          </a:ln>
        </p:spPr>
      </p:sp>
      <p:sp>
        <p:nvSpPr>
          <p:cNvPr id="5" name="label 57"/>
          <p:cNvSpPr txBox="1"/>
          <p:nvPr/>
        </p:nvSpPr>
        <p:spPr>
          <a:xfrm>
            <a:off x="548640" y="2514600"/>
            <a:ext cx="351525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spc="80" kern="0" dirty="0">
                <a:solidFill>
                  <a:schemeClr val="accent2"/>
                </a:solidFill>
              </a:rPr>
              <a:t>WEEK 1</a:t>
            </a:r>
            <a:endParaRPr lang="en-US" sz="950" dirty="0"/>
          </a:p>
        </p:txBody>
      </p:sp>
      <p:sp>
        <p:nvSpPr>
          <p:cNvPr id="6" name="h3 58"/>
          <p:cNvSpPr txBox="1"/>
          <p:nvPr/>
        </p:nvSpPr>
        <p:spPr>
          <a:xfrm>
            <a:off x="548640" y="2834640"/>
            <a:ext cx="351525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spc="-20" kern="0" dirty="0">
                <a:solidFill>
                  <a:schemeClr val="tx1"/>
                </a:solidFill>
                <a:latin typeface="Public Sans SemiBold" pitchFamily="34" charset="0"/>
                <a:ea typeface="Public Sans SemiBold" pitchFamily="34" charset="-122"/>
                <a:cs typeface="Public Sans SemiBold" pitchFamily="34" charset="-120"/>
              </a:rPr>
              <a:t>Prototype rework</a:t>
            </a:r>
            <a:endParaRPr lang="en-US" sz="1500" dirty="0"/>
          </a:p>
        </p:txBody>
      </p:sp>
      <p:sp>
        <p:nvSpPr>
          <p:cNvPr id="7" name="body 59"/>
          <p:cNvSpPr txBox="1"/>
          <p:nvPr/>
        </p:nvSpPr>
        <p:spPr>
          <a:xfrm>
            <a:off x="548640" y="3246120"/>
            <a:ext cx="324093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</a:rPr>
              <a:t>The two adjustments from the tests</a:t>
            </a:r>
            <a:endParaRPr lang="en-US" sz="1300" dirty="0"/>
          </a:p>
        </p:txBody>
      </p:sp>
      <p:sp>
        <p:nvSpPr>
          <p:cNvPr id="8" name="dot 60"/>
          <p:cNvSpPr/>
          <p:nvPr/>
        </p:nvSpPr>
        <p:spPr>
          <a:xfrm>
            <a:off x="4283354" y="2185416"/>
            <a:ext cx="109728" cy="109728"/>
          </a:xfrm>
          <a:prstGeom prst="ellipse">
            <a:avLst/>
          </a:prstGeom>
          <a:solidFill>
            <a:srgbClr val="111827"/>
          </a:solidFill>
          <a:ln w="12700">
            <a:solidFill>
              <a:srgbClr val="111827"/>
            </a:solidFill>
            <a:prstDash val="solid"/>
          </a:ln>
        </p:spPr>
      </p:sp>
      <p:sp>
        <p:nvSpPr>
          <p:cNvPr id="9" name="label 61"/>
          <p:cNvSpPr txBox="1"/>
          <p:nvPr/>
        </p:nvSpPr>
        <p:spPr>
          <a:xfrm>
            <a:off x="4338218" y="2514600"/>
            <a:ext cx="351525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spc="80" kern="0" dirty="0">
                <a:solidFill>
                  <a:schemeClr val="accent2"/>
                </a:solidFill>
              </a:rPr>
              <a:t>WEEKS 2 AND 3</a:t>
            </a:r>
            <a:endParaRPr lang="en-US" sz="950" dirty="0"/>
          </a:p>
        </p:txBody>
      </p:sp>
      <p:sp>
        <p:nvSpPr>
          <p:cNvPr id="10" name="h3 62"/>
          <p:cNvSpPr txBox="1"/>
          <p:nvPr/>
        </p:nvSpPr>
        <p:spPr>
          <a:xfrm>
            <a:off x="4338218" y="2834640"/>
            <a:ext cx="351525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spc="-20" kern="0" dirty="0">
                <a:solidFill>
                  <a:schemeClr val="tx1"/>
                </a:solidFill>
                <a:latin typeface="Public Sans SemiBold" pitchFamily="34" charset="0"/>
                <a:ea typeface="Public Sans SemiBold" pitchFamily="34" charset="-122"/>
                <a:cs typeface="Public Sans SemiBold" pitchFamily="34" charset="-120"/>
              </a:rPr>
              <a:t>Second round of tests</a:t>
            </a:r>
            <a:endParaRPr lang="en-US" sz="1500" dirty="0"/>
          </a:p>
        </p:txBody>
      </p:sp>
      <p:sp>
        <p:nvSpPr>
          <p:cNvPr id="11" name="body 63"/>
          <p:cNvSpPr txBox="1"/>
          <p:nvPr/>
        </p:nvSpPr>
        <p:spPr>
          <a:xfrm>
            <a:off x="4338218" y="3246120"/>
            <a:ext cx="324093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</a:rPr>
              <a:t>Five participants, same protocol</a:t>
            </a:r>
            <a:endParaRPr lang="en-US" sz="1300" dirty="0"/>
          </a:p>
        </p:txBody>
      </p:sp>
      <p:sp>
        <p:nvSpPr>
          <p:cNvPr id="12" name="dot 64"/>
          <p:cNvSpPr/>
          <p:nvPr/>
        </p:nvSpPr>
        <p:spPr>
          <a:xfrm>
            <a:off x="8072933" y="2185416"/>
            <a:ext cx="109728" cy="109728"/>
          </a:xfrm>
          <a:prstGeom prst="ellipse">
            <a:avLst/>
          </a:prstGeom>
          <a:solidFill>
            <a:srgbClr val="111827"/>
          </a:solidFill>
          <a:ln w="12700">
            <a:solidFill>
              <a:srgbClr val="111827"/>
            </a:solidFill>
            <a:prstDash val="solid"/>
          </a:ln>
        </p:spPr>
      </p:sp>
      <p:sp>
        <p:nvSpPr>
          <p:cNvPr id="13" name="label 65"/>
          <p:cNvSpPr txBox="1"/>
          <p:nvPr/>
        </p:nvSpPr>
        <p:spPr>
          <a:xfrm>
            <a:off x="8127797" y="2514600"/>
            <a:ext cx="351525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spc="80" kern="0" dirty="0">
                <a:solidFill>
                  <a:schemeClr val="accent2"/>
                </a:solidFill>
              </a:rPr>
              <a:t>WEEK 4</a:t>
            </a:r>
            <a:endParaRPr lang="en-US" sz="950" dirty="0"/>
          </a:p>
        </p:txBody>
      </p:sp>
      <p:sp>
        <p:nvSpPr>
          <p:cNvPr id="14" name="h3 66"/>
          <p:cNvSpPr txBox="1"/>
          <p:nvPr/>
        </p:nvSpPr>
        <p:spPr>
          <a:xfrm>
            <a:off x="8127797" y="2834640"/>
            <a:ext cx="351525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spc="-20" kern="0" dirty="0">
                <a:solidFill>
                  <a:schemeClr val="tx1"/>
                </a:solidFill>
                <a:latin typeface="Public Sans SemiBold" pitchFamily="34" charset="0"/>
                <a:ea typeface="Public Sans SemiBold" pitchFamily="34" charset="-122"/>
                <a:cs typeface="Public Sans SemiBold" pitchFamily="34" charset="-120"/>
              </a:rPr>
              <a:t>Into development</a:t>
            </a:r>
            <a:endParaRPr lang="en-US" sz="1500" dirty="0"/>
          </a:p>
        </p:txBody>
      </p:sp>
      <p:sp>
        <p:nvSpPr>
          <p:cNvPr id="15" name="body 67"/>
          <p:cNvSpPr txBox="1"/>
          <p:nvPr/>
        </p:nvSpPr>
        <p:spPr>
          <a:xfrm>
            <a:off x="8127797" y="3246120"/>
            <a:ext cx="324093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</a:rPr>
              <a:t>Specifications and slicing</a:t>
            </a:r>
            <a:endParaRPr lang="en-US" sz="1300" dirty="0"/>
          </a:p>
        </p:txBody>
      </p:sp>
      <p:sp>
        <p:nvSpPr>
          <p:cNvPr id="16" name="Text 2"/>
          <p:cNvSpPr/>
          <p:nvPr>
            <p:ph idx="102" type="body" hasCustomPrompt="1"/>
          </p:nvPr>
        </p:nvSpPr>
        <p:spPr>
          <a:xfrm>
            <a:off x="548640" y="502920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45936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50">
                <a:solidFill>
                  <a:srgbClr val="6B72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548640" y="21031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950" spc="80" kern="0" dirty="0">
                <a:solidFill>
                  <a:schemeClr val="accent2"/>
                </a:solidFill>
              </a:rPr>
              <a:t>Next step</a:t>
            </a:r>
            <a:endParaRPr lang="en-US" sz="95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548640" y="2468880"/>
            <a:ext cx="96926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spc="-75" kern="0" dirty="0">
                <a:solidFill>
                  <a:schemeClr val="tx1"/>
                </a:solidFill>
              </a:rPr>
              <a:t>The next step, precisely</a:t>
            </a:r>
            <a:endParaRPr lang="en-US" sz="3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548640" y="3840480"/>
            <a:ext cx="8412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chemeClr val="accent2"/>
                </a:solidFill>
              </a:rPr>
              <a:t>One action, one person, one date.</a:t>
            </a:r>
            <a:endParaRPr lang="en-US" sz="1600" dirty="0"/>
          </a:p>
          <a:p>
            <a:pPr algn="l" indent="0" marL="0">
              <a:buNone/>
            </a:pPr>
            <a:r>
              <a:rPr lang="en-US" sz="1600" dirty="0">
                <a:solidFill>
                  <a:schemeClr val="accent2"/>
                </a:solidFill>
              </a:rPr>
              <a:t>What you expect from the room today.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45936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50">
                <a:solidFill>
                  <a:srgbClr val="6B72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20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Victor Soussan">
  <a:themeElements>
    <a:clrScheme name="Victor Soussan">
      <a:dk1>
        <a:srgbClr val="111827"/>
      </a:dk1>
      <a:lt1>
        <a:srgbClr val="FFFFFF"/>
      </a:lt1>
      <a:dk2>
        <a:srgbClr val="4B5563"/>
      </a:dk2>
      <a:lt2>
        <a:srgbClr val="FDFDFC"/>
      </a:lt2>
      <a:accent1>
        <a:srgbClr val="111827"/>
      </a:accent1>
      <a:accent2>
        <a:srgbClr val="6B7280"/>
      </a:accent2>
      <a:accent3>
        <a:srgbClr val="F3F4F6"/>
      </a:accent3>
      <a:accent4>
        <a:srgbClr val="E5E7EB"/>
      </a:accent4>
      <a:accent5>
        <a:srgbClr val="F5F5F7"/>
      </a:accent5>
      <a:accent6>
        <a:srgbClr val="9CA3AF"/>
      </a:accent6>
      <a:hlink>
        <a:srgbClr val="111827"/>
      </a:hlink>
      <a:folHlink>
        <a:srgbClr val="4B5563"/>
      </a:folHlink>
    </a:clrScheme>
    <a:fontScheme name="Victor Soussan">
      <a:majorFont>
        <a:latin typeface="Public Sans SemiBold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Public San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Design study</dc:title>
  <dc:subject>PptxGenJS Presentation</dc:subject>
  <dc:creator>Victor Soussan</dc:creator>
  <cp:lastModifiedBy>Victor Soussan</cp:lastModifiedBy>
  <cp:revision>1</cp:revision>
  <dcterms:created xsi:type="dcterms:W3CDTF">2026-11-02T00:22:41Z</dcterms:created>
  <dcterms:modified xsi:type="dcterms:W3CDTF">2026-11-02T00:22:41Z</dcterms:modified>
</cp:coreProperties>
</file>