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cept review" id="{4239cce1-7e6e-2ecb-fefd-20214aca13d8}">
          <p14:sldIdLst>
            <p14:sldId id="256"/>
            <p14:sldId id="257"/>
          </p14:sldIdLst>
        </p14:section>
        <p14:section name="The problem to frame" id="{9cf2e3bb-dbd4-a727-a75b-27989e147330}">
          <p14:sldIdLst>
            <p14:sldId id="258"/>
            <p14:sldId id="259"/>
          </p14:sldIdLst>
        </p14:section>
        <p14:section name="Needs and goals" id="{51a306dc-b36f-14cf-9255-7c6e88307484}">
          <p14:sldIdLst>
            <p14:sldId id="260"/>
            <p14:sldId id="261"/>
          </p14:sldIdLst>
        </p14:section>
        <p14:section name="Scope and mandatories" id="{1e28e737-1ac3-291c-a68e-b7f95820089e}">
          <p14:sldIdLst>
            <p14:sldId id="262"/>
            <p14:sldId id="263"/>
          </p14:sldIdLst>
        </p14:section>
        <p14:section name="Conceptual framework" id="{67578212-2503-8307-57ef-982c8b295673}">
          <p14:sldIdLst>
            <p14:sldId id="264"/>
            <p14:sldId id="265"/>
          </p14:sldIdLst>
        </p14:section>
        <p14:section name="The concept" id="{7a4b2a87-e76c-a802-7043-16ccacba8821}">
          <p14:sldIdLst>
            <p14:sldId id="266"/>
            <p14:sldId id="267"/>
            <p14:sldId id="268"/>
            <p14:sldId id="269"/>
            <p14:sldId id="270"/>
          </p14:sldIdLst>
        </p14:section>
        <p14:section name="Decisions and schedule" id="{9c50c0c7-bc67-a5db-4d9b-461a57a33535}">
          <p14:sldIdLst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-3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Victor Soussan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5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spc="-9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spc="-6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spc="-75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Project name</a:t>
            </a:r>
            <a:endParaRPr lang="en-US" sz="95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spc="-90" kern="0" dirty="0">
                <a:solidFill>
                  <a:schemeClr val="tx1"/>
                </a:solidFill>
              </a:rPr>
              <a:t>Concept review</a:t>
            </a:r>
            <a:endParaRPr lang="en-US" sz="36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One sentence on what this review must decide.</a:t>
            </a:r>
            <a:endParaRPr lang="en-US" sz="1600" dirty="0"/>
          </a:p>
        </p:txBody>
      </p:sp>
      <p:sp>
        <p:nvSpPr>
          <p:cNvPr id="5" name="meta 1"/>
          <p:cNvSpPr txBox="1"/>
          <p:nvPr/>
        </p:nvSpPr>
        <p:spPr>
          <a:xfrm>
            <a:off x="548640" y="5120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Month YYYY · First name Last name, role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Contents</a:t>
            </a:r>
            <a:endParaRPr lang="en-US" sz="2400" dirty="0"/>
          </a:p>
        </p:txBody>
      </p:sp>
      <p:sp>
        <p:nvSpPr>
          <p:cNvPr id="3" name="toc n 2"/>
          <p:cNvSpPr txBox="1"/>
          <p:nvPr/>
        </p:nvSpPr>
        <p:spPr>
          <a:xfrm>
            <a:off x="475488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01</a:t>
            </a:r>
            <a:endParaRPr lang="en-US" sz="1300" dirty="0"/>
          </a:p>
        </p:txBody>
      </p:sp>
      <p:sp>
        <p:nvSpPr>
          <p:cNvPr id="4" name="toc 3"/>
          <p:cNvSpPr txBox="1"/>
          <p:nvPr/>
        </p:nvSpPr>
        <p:spPr>
          <a:xfrm>
            <a:off x="525780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problem to frame</a:t>
            </a:r>
            <a:endParaRPr lang="en-US" sz="1300" dirty="0"/>
          </a:p>
        </p:txBody>
      </p:sp>
      <p:sp>
        <p:nvSpPr>
          <p:cNvPr id="5" name="toc n 4"/>
          <p:cNvSpPr txBox="1"/>
          <p:nvPr/>
        </p:nvSpPr>
        <p:spPr>
          <a:xfrm>
            <a:off x="475488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02</a:t>
            </a:r>
            <a:endParaRPr lang="en-US" sz="1300" dirty="0"/>
          </a:p>
        </p:txBody>
      </p:sp>
      <p:sp>
        <p:nvSpPr>
          <p:cNvPr id="6" name="toc 5"/>
          <p:cNvSpPr txBox="1"/>
          <p:nvPr/>
        </p:nvSpPr>
        <p:spPr>
          <a:xfrm>
            <a:off x="525780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Needs and goals</a:t>
            </a:r>
            <a:endParaRPr lang="en-US" sz="1300" dirty="0"/>
          </a:p>
        </p:txBody>
      </p:sp>
      <p:sp>
        <p:nvSpPr>
          <p:cNvPr id="7" name="toc n 6"/>
          <p:cNvSpPr txBox="1"/>
          <p:nvPr/>
        </p:nvSpPr>
        <p:spPr>
          <a:xfrm>
            <a:off x="475488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03</a:t>
            </a:r>
            <a:endParaRPr lang="en-US" sz="1300" dirty="0"/>
          </a:p>
        </p:txBody>
      </p:sp>
      <p:sp>
        <p:nvSpPr>
          <p:cNvPr id="8" name="toc 7"/>
          <p:cNvSpPr txBox="1"/>
          <p:nvPr/>
        </p:nvSpPr>
        <p:spPr>
          <a:xfrm>
            <a:off x="525780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Scope and mandatories</a:t>
            </a:r>
            <a:endParaRPr lang="en-US" sz="1300" dirty="0"/>
          </a:p>
        </p:txBody>
      </p:sp>
      <p:sp>
        <p:nvSpPr>
          <p:cNvPr id="9" name="toc n 8"/>
          <p:cNvSpPr txBox="1"/>
          <p:nvPr/>
        </p:nvSpPr>
        <p:spPr>
          <a:xfrm>
            <a:off x="475488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04</a:t>
            </a:r>
            <a:endParaRPr lang="en-US" sz="1300" dirty="0"/>
          </a:p>
        </p:txBody>
      </p:sp>
      <p:sp>
        <p:nvSpPr>
          <p:cNvPr id="10" name="toc 9"/>
          <p:cNvSpPr txBox="1"/>
          <p:nvPr/>
        </p:nvSpPr>
        <p:spPr>
          <a:xfrm>
            <a:off x="525780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Conceptual framework</a:t>
            </a:r>
            <a:endParaRPr lang="en-US" sz="1300" dirty="0"/>
          </a:p>
        </p:txBody>
      </p:sp>
      <p:sp>
        <p:nvSpPr>
          <p:cNvPr id="11" name="toc n 10"/>
          <p:cNvSpPr txBox="1"/>
          <p:nvPr/>
        </p:nvSpPr>
        <p:spPr>
          <a:xfrm>
            <a:off x="4754880" y="28163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05</a:t>
            </a:r>
            <a:endParaRPr lang="en-US" sz="1300" dirty="0"/>
          </a:p>
        </p:txBody>
      </p:sp>
      <p:sp>
        <p:nvSpPr>
          <p:cNvPr id="12" name="toc 11"/>
          <p:cNvSpPr txBox="1"/>
          <p:nvPr/>
        </p:nvSpPr>
        <p:spPr>
          <a:xfrm>
            <a:off x="5257800" y="28163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concept</a:t>
            </a:r>
            <a:endParaRPr lang="en-US" sz="1300" dirty="0"/>
          </a:p>
        </p:txBody>
      </p:sp>
      <p:sp>
        <p:nvSpPr>
          <p:cNvPr id="13" name="toc n 12"/>
          <p:cNvSpPr txBox="1"/>
          <p:nvPr/>
        </p:nvSpPr>
        <p:spPr>
          <a:xfrm>
            <a:off x="832104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06</a:t>
            </a:r>
            <a:endParaRPr lang="en-US" sz="1300" dirty="0"/>
          </a:p>
        </p:txBody>
      </p:sp>
      <p:sp>
        <p:nvSpPr>
          <p:cNvPr id="14" name="toc 13"/>
          <p:cNvSpPr txBox="1"/>
          <p:nvPr/>
        </p:nvSpPr>
        <p:spPr>
          <a:xfrm>
            <a:off x="882396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Value proposition</a:t>
            </a:r>
            <a:endParaRPr lang="en-US" sz="1300" dirty="0"/>
          </a:p>
        </p:txBody>
      </p:sp>
      <p:sp>
        <p:nvSpPr>
          <p:cNvPr id="15" name="toc n 14"/>
          <p:cNvSpPr txBox="1"/>
          <p:nvPr/>
        </p:nvSpPr>
        <p:spPr>
          <a:xfrm>
            <a:off x="832104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07</a:t>
            </a:r>
            <a:endParaRPr lang="en-US" sz="1300" dirty="0"/>
          </a:p>
        </p:txBody>
      </p:sp>
      <p:sp>
        <p:nvSpPr>
          <p:cNvPr id="16" name="toc 15"/>
          <p:cNvSpPr txBox="1"/>
          <p:nvPr/>
        </p:nvSpPr>
        <p:spPr>
          <a:xfrm>
            <a:off x="882396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The flow</a:t>
            </a:r>
            <a:endParaRPr lang="en-US" sz="1300" dirty="0"/>
          </a:p>
        </p:txBody>
      </p:sp>
      <p:sp>
        <p:nvSpPr>
          <p:cNvPr id="17" name="toc n 16"/>
          <p:cNvSpPr txBox="1"/>
          <p:nvPr/>
        </p:nvSpPr>
        <p:spPr>
          <a:xfrm>
            <a:off x="832104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08</a:t>
            </a:r>
            <a:endParaRPr lang="en-US" sz="1300" dirty="0"/>
          </a:p>
        </p:txBody>
      </p:sp>
      <p:sp>
        <p:nvSpPr>
          <p:cNvPr id="18" name="toc 17"/>
          <p:cNvSpPr txBox="1"/>
          <p:nvPr/>
        </p:nvSpPr>
        <p:spPr>
          <a:xfrm>
            <a:off x="882396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For and against</a:t>
            </a:r>
            <a:endParaRPr lang="en-US" sz="1300" dirty="0"/>
          </a:p>
        </p:txBody>
      </p:sp>
      <p:sp>
        <p:nvSpPr>
          <p:cNvPr id="19" name="toc n 18"/>
          <p:cNvSpPr txBox="1"/>
          <p:nvPr/>
        </p:nvSpPr>
        <p:spPr>
          <a:xfrm>
            <a:off x="832104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09</a:t>
            </a:r>
            <a:endParaRPr lang="en-US" sz="1300" dirty="0"/>
          </a:p>
        </p:txBody>
      </p:sp>
      <p:sp>
        <p:nvSpPr>
          <p:cNvPr id="20" name="toc 19"/>
          <p:cNvSpPr txBox="1"/>
          <p:nvPr/>
        </p:nvSpPr>
        <p:spPr>
          <a:xfrm>
            <a:off x="882396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Decisions and schedule</a:t>
            </a:r>
            <a:endParaRPr lang="en-US" sz="1300" dirty="0"/>
          </a:p>
        </p:txBody>
      </p:sp>
      <p:sp>
        <p:nvSpPr>
          <p:cNvPr id="2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01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problem to frame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this document must help decide, and for whom.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The problem, as the team lives it today</a:t>
            </a:r>
            <a:endParaRPr lang="en-US" sz="2400" dirty="0"/>
          </a:p>
        </p:txBody>
      </p:sp>
      <p:sp>
        <p:nvSpPr>
          <p:cNvPr id="3" name="h3 20"/>
          <p:cNvSpPr txBox="1"/>
          <p:nvPr/>
        </p:nvSpPr>
        <p:spPr>
          <a:xfrm>
            <a:off x="548640" y="1874520"/>
            <a:ext cx="52728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What is happening</a:t>
            </a:r>
            <a:endParaRPr lang="en-US" sz="1500" dirty="0"/>
          </a:p>
        </p:txBody>
      </p:sp>
      <p:sp>
        <p:nvSpPr>
          <p:cNvPr id="4" name="body 21"/>
          <p:cNvSpPr txBox="1"/>
          <p:nvPr/>
        </p:nvSpPr>
        <p:spPr>
          <a:xfrm>
            <a:off x="548640" y="2331720"/>
            <a:ext cx="52728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Two or three factual sentences: the situation, the symptoms observed, what users and numbers say.</a:t>
            </a:r>
            <a:endParaRPr lang="en-US" sz="1300" dirty="0"/>
          </a:p>
        </p:txBody>
      </p:sp>
      <p:sp>
        <p:nvSpPr>
          <p:cNvPr id="5" name="h3 22"/>
          <p:cNvSpPr txBox="1"/>
          <p:nvPr/>
        </p:nvSpPr>
        <p:spPr>
          <a:xfrm>
            <a:off x="6370168" y="1874520"/>
            <a:ext cx="52728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Why now</a:t>
            </a:r>
            <a:endParaRPr lang="en-US" sz="1500" dirty="0"/>
          </a:p>
        </p:txBody>
      </p:sp>
      <p:sp>
        <p:nvSpPr>
          <p:cNvPr id="6" name="body 23"/>
          <p:cNvSpPr txBox="1"/>
          <p:nvPr/>
        </p:nvSpPr>
        <p:spPr>
          <a:xfrm>
            <a:off x="6370168" y="2331720"/>
            <a:ext cx="52728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What makes the topic a priority: a deadline, a product signal, a pending decision.</a:t>
            </a:r>
            <a:endParaRPr lang="en-US" sz="130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02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Needs and goals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Who needs what, and what we are trying to reach.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Three user needs, one goal each</a:t>
            </a:r>
            <a:endParaRPr lang="en-US" sz="2400" dirty="0"/>
          </a:p>
        </p:txBody>
      </p:sp>
      <p:sp>
        <p:nvSpPr>
          <p:cNvPr id="3" name="card 24"/>
          <p:cNvSpPr/>
          <p:nvPr/>
        </p:nvSpPr>
        <p:spPr>
          <a:xfrm>
            <a:off x="548640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h3 25"/>
          <p:cNvSpPr txBox="1"/>
          <p:nvPr/>
        </p:nvSpPr>
        <p:spPr>
          <a:xfrm>
            <a:off x="868680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Need 1</a:t>
            </a:r>
            <a:endParaRPr lang="en-US" sz="1500" dirty="0"/>
          </a:p>
        </p:txBody>
      </p:sp>
      <p:sp>
        <p:nvSpPr>
          <p:cNvPr id="5" name="body 26"/>
          <p:cNvSpPr txBox="1"/>
          <p:nvPr/>
        </p:nvSpPr>
        <p:spPr>
          <a:xfrm>
            <a:off x="868680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Written from the user’s point of view, with its source (interview, support, data).</a:t>
            </a:r>
            <a:endParaRPr lang="en-US" sz="1300" dirty="0"/>
          </a:p>
        </p:txBody>
      </p:sp>
      <p:sp>
        <p:nvSpPr>
          <p:cNvPr id="6" name="card 27"/>
          <p:cNvSpPr/>
          <p:nvPr/>
        </p:nvSpPr>
        <p:spPr>
          <a:xfrm>
            <a:off x="4338218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h3 28"/>
          <p:cNvSpPr txBox="1"/>
          <p:nvPr/>
        </p:nvSpPr>
        <p:spPr>
          <a:xfrm>
            <a:off x="4658258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Need 2</a:t>
            </a:r>
            <a:endParaRPr lang="en-US" sz="1500" dirty="0"/>
          </a:p>
        </p:txBody>
      </p:sp>
      <p:sp>
        <p:nvSpPr>
          <p:cNvPr id="8" name="body 29"/>
          <p:cNvSpPr txBox="1"/>
          <p:nvPr/>
        </p:nvSpPr>
        <p:spPr>
          <a:xfrm>
            <a:off x="4658258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One need per card. If two needs look alike, keep one.</a:t>
            </a:r>
            <a:endParaRPr lang="en-US" sz="1300" dirty="0"/>
          </a:p>
        </p:txBody>
      </p:sp>
      <p:sp>
        <p:nvSpPr>
          <p:cNvPr id="9" name="card 30"/>
          <p:cNvSpPr/>
          <p:nvPr/>
        </p:nvSpPr>
        <p:spPr>
          <a:xfrm>
            <a:off x="8127797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10" name="h3 31"/>
          <p:cNvSpPr txBox="1"/>
          <p:nvPr/>
        </p:nvSpPr>
        <p:spPr>
          <a:xfrm>
            <a:off x="8447837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Need 3</a:t>
            </a:r>
            <a:endParaRPr lang="en-US" sz="1500" dirty="0"/>
          </a:p>
        </p:txBody>
      </p:sp>
      <p:sp>
        <p:nvSpPr>
          <p:cNvPr id="11" name="body 32"/>
          <p:cNvSpPr txBox="1"/>
          <p:nvPr/>
        </p:nvSpPr>
        <p:spPr>
          <a:xfrm>
            <a:off x="8447837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The matching goal is measurable: we will be able to say whether it was reached.</a:t>
            </a:r>
            <a:endParaRPr lang="en-US" sz="1300" dirty="0"/>
          </a:p>
        </p:txBody>
      </p:sp>
      <p:sp>
        <p:nvSpPr>
          <p:cNvPr id="12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03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Scope and mandatories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the concept must respect whatever happens.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The product mandatories and where they come from</a:t>
            </a:r>
            <a:endParaRPr lang="en-US" sz="2400" dirty="0"/>
          </a:p>
        </p:txBody>
      </p:sp>
      <p:graphicFrame>
        <p:nvGraphicFramePr>
          <p:cNvPr id="9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4415" cy="914400"/>
        </p:xfrm>
        <a:graphic>
          <a:graphicData uri="http://schemas.openxmlformats.org/drawingml/2006/table">
            <a:tbl>
              <a:tblPr/>
              <a:tblGrid>
                <a:gridCol w="3698138"/>
                <a:gridCol w="3698138"/>
                <a:gridCol w="3698138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Mandatory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Why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Source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What is required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Regulatory, technical or business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Who set it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What is out of scope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To keep the topic tractable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Decided by…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What stays open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To settle during the review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Question for…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04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Conceptual framework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The principles that guide every proposal.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Four principles, one line each</a:t>
            </a:r>
            <a:endParaRPr lang="en-US" sz="2400" dirty="0"/>
          </a:p>
        </p:txBody>
      </p:sp>
      <p:sp>
        <p:nvSpPr>
          <p:cNvPr id="3" name="word 34"/>
          <p:cNvSpPr txBox="1"/>
          <p:nvPr/>
        </p:nvSpPr>
        <p:spPr>
          <a:xfrm>
            <a:off x="548640" y="18745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A principle</a:t>
            </a:r>
            <a:endParaRPr lang="en-US" sz="2800" dirty="0"/>
          </a:p>
        </p:txBody>
      </p:sp>
      <p:sp>
        <p:nvSpPr>
          <p:cNvPr id="4" name="word 35"/>
          <p:cNvSpPr txBox="1"/>
          <p:nvPr/>
        </p:nvSpPr>
        <p:spPr>
          <a:xfrm>
            <a:off x="6035040" y="18745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Another principle</a:t>
            </a:r>
            <a:endParaRPr lang="en-US" sz="2800" dirty="0"/>
          </a:p>
        </p:txBody>
      </p:sp>
      <p:sp>
        <p:nvSpPr>
          <p:cNvPr id="5" name="word 36"/>
          <p:cNvSpPr txBox="1"/>
          <p:nvPr/>
        </p:nvSpPr>
        <p:spPr>
          <a:xfrm>
            <a:off x="548640" y="27432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A third one</a:t>
            </a:r>
            <a:endParaRPr lang="en-US" sz="2800" dirty="0"/>
          </a:p>
        </p:txBody>
      </p:sp>
      <p:sp>
        <p:nvSpPr>
          <p:cNvPr id="6" name="word 37"/>
          <p:cNvSpPr txBox="1"/>
          <p:nvPr/>
        </p:nvSpPr>
        <p:spPr>
          <a:xfrm>
            <a:off x="6035040" y="27432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The last one</a:t>
            </a:r>
            <a:endParaRPr lang="en-US" sz="2800" dirty="0"/>
          </a:p>
        </p:txBody>
      </p:sp>
      <p:sp>
        <p:nvSpPr>
          <p:cNvPr id="7" name="body 38"/>
          <p:cNvSpPr txBox="1"/>
          <p:nvPr/>
        </p:nvSpPr>
        <p:spPr>
          <a:xfrm>
            <a:off x="548640" y="47548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accent2"/>
                </a:solidFill>
              </a:rPr>
              <a:t>A principle helps choose between two options. If it allows no choice, it is not a principle.</a:t>
            </a:r>
            <a:endParaRPr lang="en-US" sz="1300" dirty="0"/>
          </a:p>
        </p:txBody>
      </p:sp>
      <p:sp>
        <p:nvSpPr>
          <p:cNvPr id="8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05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concept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One idea, stated in one sentence before any detail.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ement 39"/>
          <p:cNvSpPr txBox="1"/>
          <p:nvPr/>
        </p:nvSpPr>
        <p:spPr>
          <a:xfrm>
            <a:off x="548640" y="219456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spc="-6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The concept, in one sentence anyone in the room could repeat.</a:t>
            </a:r>
            <a:endParaRPr lang="en-US" sz="2600" dirty="0"/>
          </a:p>
        </p:txBody>
      </p:sp>
      <p:sp>
        <p:nvSpPr>
          <p:cNvPr id="3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4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What the concept brings, and to whom</a:t>
            </a:r>
            <a:endParaRPr lang="en-US" sz="2400" dirty="0"/>
          </a:p>
        </p:txBody>
      </p:sp>
      <p:sp>
        <p:nvSpPr>
          <p:cNvPr id="3" name="body 40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Three sentences. The first states the benefit for the user. The second states the benefit for the organisation. The third states what the concept deliberately does not do.</a:t>
            </a:r>
            <a:endParaRPr lang="en-US" sz="1300" dirty="0"/>
          </a:p>
        </p:txBody>
      </p:sp>
      <p:sp>
        <p:nvSpPr>
          <p:cNvPr id="4" name="list 41"/>
          <p:cNvSpPr txBox="1"/>
          <p:nvPr/>
        </p:nvSpPr>
        <p:spPr>
          <a:xfrm>
            <a:off x="548640" y="3703320"/>
            <a:ext cx="5272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For the user: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For the team or the business: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What the concept leaves aside: …</a:t>
            </a:r>
            <a:endParaRPr lang="en-US" sz="1300" dirty="0"/>
          </a:p>
        </p:txBody>
      </p:sp>
      <p:sp>
        <p:nvSpPr>
          <p:cNvPr id="5" name="visual 42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43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Visual</a:t>
            </a:r>
            <a:endParaRPr lang="en-US" sz="105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The flow, from entry to exit</a:t>
            </a:r>
            <a:endParaRPr lang="en-US" sz="2400" dirty="0"/>
          </a:p>
        </p:txBody>
      </p:sp>
      <p:sp>
        <p:nvSpPr>
          <p:cNvPr id="3" name="visual 44"/>
          <p:cNvSpPr/>
          <p:nvPr/>
        </p:nvSpPr>
        <p:spPr>
          <a:xfrm>
            <a:off x="548640" y="1874520"/>
            <a:ext cx="11094415" cy="2651760"/>
          </a:xfrm>
          <a:prstGeom prst="roundRect">
            <a:avLst>
              <a:gd name="adj" fmla="val 5862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" name="visual label 45"/>
          <p:cNvSpPr txBox="1"/>
          <p:nvPr/>
        </p:nvSpPr>
        <p:spPr>
          <a:xfrm>
            <a:off x="548640" y="1874520"/>
            <a:ext cx="11094415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Visual</a:t>
            </a:r>
            <a:endParaRPr lang="en-US" sz="1050" dirty="0"/>
          </a:p>
        </p:txBody>
      </p:sp>
      <p:sp>
        <p:nvSpPr>
          <p:cNvPr id="5" name="rule 46"/>
          <p:cNvSpPr/>
          <p:nvPr/>
        </p:nvSpPr>
        <p:spPr>
          <a:xfrm>
            <a:off x="548640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6" name="step 47"/>
          <p:cNvSpPr txBox="1"/>
          <p:nvPr/>
        </p:nvSpPr>
        <p:spPr>
          <a:xfrm>
            <a:off x="548640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01  Entry</a:t>
            </a:r>
            <a:endParaRPr lang="en-US" sz="1300" dirty="0"/>
          </a:p>
        </p:txBody>
      </p:sp>
      <p:sp>
        <p:nvSpPr>
          <p:cNvPr id="7" name="rule 48"/>
          <p:cNvSpPr/>
          <p:nvPr/>
        </p:nvSpPr>
        <p:spPr>
          <a:xfrm>
            <a:off x="3390824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8" name="step 49"/>
          <p:cNvSpPr txBox="1"/>
          <p:nvPr/>
        </p:nvSpPr>
        <p:spPr>
          <a:xfrm>
            <a:off x="3390824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02  Key step</a:t>
            </a:r>
            <a:endParaRPr lang="en-US" sz="1300" dirty="0"/>
          </a:p>
        </p:txBody>
      </p:sp>
      <p:sp>
        <p:nvSpPr>
          <p:cNvPr id="9" name="rule 50"/>
          <p:cNvSpPr/>
          <p:nvPr/>
        </p:nvSpPr>
        <p:spPr>
          <a:xfrm>
            <a:off x="6233008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10" name="step 51"/>
          <p:cNvSpPr txBox="1"/>
          <p:nvPr/>
        </p:nvSpPr>
        <p:spPr>
          <a:xfrm>
            <a:off x="6233008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03  Decision</a:t>
            </a:r>
            <a:endParaRPr lang="en-US" sz="1300" dirty="0"/>
          </a:p>
        </p:txBody>
      </p:sp>
      <p:sp>
        <p:nvSpPr>
          <p:cNvPr id="11" name="rule 52"/>
          <p:cNvSpPr/>
          <p:nvPr/>
        </p:nvSpPr>
        <p:spPr>
          <a:xfrm>
            <a:off x="9075191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12" name="step 53"/>
          <p:cNvSpPr txBox="1"/>
          <p:nvPr/>
        </p:nvSpPr>
        <p:spPr>
          <a:xfrm>
            <a:off x="9075191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04  Exit</a:t>
            </a:r>
            <a:endParaRPr lang="en-US" sz="1300" dirty="0"/>
          </a:p>
        </p:txBody>
      </p:sp>
      <p:sp>
        <p:nvSpPr>
          <p:cNvPr id="13" name="body 54"/>
          <p:cNvSpPr txBox="1"/>
          <p:nvPr/>
        </p:nvSpPr>
        <p:spPr>
          <a:xfrm>
            <a:off x="548640" y="55778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chemeClr val="accent2"/>
                </a:solidFill>
              </a:rPr>
              <a:t>If a prototype exists, this is where you leave the slides to show it.</a:t>
            </a:r>
            <a:endParaRPr lang="en-US" sz="1050" dirty="0"/>
          </a:p>
        </p:txBody>
      </p:sp>
      <p:sp>
        <p:nvSpPr>
          <p:cNvPr id="1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What the concept gains and what it costs</a:t>
            </a:r>
            <a:endParaRPr lang="en-US" sz="2400" dirty="0"/>
          </a:p>
        </p:txBody>
      </p:sp>
      <p:sp>
        <p:nvSpPr>
          <p:cNvPr id="3" name="card 55"/>
          <p:cNvSpPr/>
          <p:nvPr/>
        </p:nvSpPr>
        <p:spPr>
          <a:xfrm>
            <a:off x="548640" y="1874520"/>
            <a:ext cx="5410048" cy="3291840"/>
          </a:xfrm>
          <a:prstGeom prst="roundRect">
            <a:avLst>
              <a:gd name="adj" fmla="val 4722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label 56"/>
          <p:cNvSpPr txBox="1"/>
          <p:nvPr/>
        </p:nvSpPr>
        <p:spPr>
          <a:xfrm>
            <a:off x="868680" y="2194560"/>
            <a:ext cx="476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FOR</a:t>
            </a:r>
            <a:endParaRPr lang="en-US" sz="950" dirty="0"/>
          </a:p>
        </p:txBody>
      </p:sp>
      <p:sp>
        <p:nvSpPr>
          <p:cNvPr id="5" name="list 57"/>
          <p:cNvSpPr txBox="1"/>
          <p:nvPr/>
        </p:nvSpPr>
        <p:spPr>
          <a:xfrm>
            <a:off x="868680" y="2560320"/>
            <a:ext cx="476996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A concrete gain, with its evidence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A second gain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A third one</a:t>
            </a:r>
            <a:endParaRPr lang="en-US" sz="1300" dirty="0"/>
          </a:p>
        </p:txBody>
      </p:sp>
      <p:sp>
        <p:nvSpPr>
          <p:cNvPr id="6" name="card 58"/>
          <p:cNvSpPr/>
          <p:nvPr/>
        </p:nvSpPr>
        <p:spPr>
          <a:xfrm>
            <a:off x="6233008" y="1874520"/>
            <a:ext cx="5410048" cy="3291840"/>
          </a:xfrm>
          <a:prstGeom prst="roundRect">
            <a:avLst>
              <a:gd name="adj" fmla="val 4722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label 59"/>
          <p:cNvSpPr txBox="1"/>
          <p:nvPr/>
        </p:nvSpPr>
        <p:spPr>
          <a:xfrm>
            <a:off x="6553048" y="2194560"/>
            <a:ext cx="476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AGAINST</a:t>
            </a:r>
            <a:endParaRPr lang="en-US" sz="950" dirty="0"/>
          </a:p>
        </p:txBody>
      </p:sp>
      <p:sp>
        <p:nvSpPr>
          <p:cNvPr id="8" name="list 60"/>
          <p:cNvSpPr txBox="1"/>
          <p:nvPr/>
        </p:nvSpPr>
        <p:spPr>
          <a:xfrm>
            <a:off x="6553048" y="2560320"/>
            <a:ext cx="476996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A cost or a risk, named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What stays uncertain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What we give up</a:t>
            </a:r>
            <a:endParaRPr lang="en-US" sz="1300" dirty="0"/>
          </a:p>
        </p:txBody>
      </p:sp>
      <p:sp>
        <p:nvSpPr>
          <p:cNvPr id="9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06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Decisions and schedule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must be settled, by whom, and when.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Three decisions to take, in order</a:t>
            </a:r>
            <a:endParaRPr lang="en-US" sz="2400" dirty="0"/>
          </a:p>
        </p:txBody>
      </p:sp>
      <p:sp>
        <p:nvSpPr>
          <p:cNvPr id="3" name="rule 61"/>
          <p:cNvSpPr/>
          <p:nvPr/>
        </p:nvSpPr>
        <p:spPr>
          <a:xfrm>
            <a:off x="548640" y="2240280"/>
            <a:ext cx="11094415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" name="dot 62"/>
          <p:cNvSpPr/>
          <p:nvPr/>
        </p:nvSpPr>
        <p:spPr>
          <a:xfrm>
            <a:off x="493776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label 63"/>
          <p:cNvSpPr txBox="1"/>
          <p:nvPr/>
        </p:nvSpPr>
        <p:spPr>
          <a:xfrm>
            <a:off x="548640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THIS WEEK</a:t>
            </a:r>
            <a:endParaRPr lang="en-US" sz="950" dirty="0"/>
          </a:p>
        </p:txBody>
      </p:sp>
      <p:sp>
        <p:nvSpPr>
          <p:cNvPr id="6" name="h3 64"/>
          <p:cNvSpPr txBox="1"/>
          <p:nvPr/>
        </p:nvSpPr>
        <p:spPr>
          <a:xfrm>
            <a:off x="548640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Decision 1</a:t>
            </a:r>
            <a:endParaRPr lang="en-US" sz="1500" dirty="0"/>
          </a:p>
        </p:txBody>
      </p:sp>
      <p:sp>
        <p:nvSpPr>
          <p:cNvPr id="7" name="body 65"/>
          <p:cNvSpPr txBox="1"/>
          <p:nvPr/>
        </p:nvSpPr>
        <p:spPr>
          <a:xfrm>
            <a:off x="548640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Who takes it, on what basis</a:t>
            </a:r>
            <a:endParaRPr lang="en-US" sz="1300" dirty="0"/>
          </a:p>
        </p:txBody>
      </p:sp>
      <p:sp>
        <p:nvSpPr>
          <p:cNvPr id="8" name="dot 66"/>
          <p:cNvSpPr/>
          <p:nvPr/>
        </p:nvSpPr>
        <p:spPr>
          <a:xfrm>
            <a:off x="4283354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9" name="label 67"/>
          <p:cNvSpPr txBox="1"/>
          <p:nvPr/>
        </p:nvSpPr>
        <p:spPr>
          <a:xfrm>
            <a:off x="4338218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IN TWO WEEKS</a:t>
            </a:r>
            <a:endParaRPr lang="en-US" sz="950" dirty="0"/>
          </a:p>
        </p:txBody>
      </p:sp>
      <p:sp>
        <p:nvSpPr>
          <p:cNvPr id="10" name="h3 68"/>
          <p:cNvSpPr txBox="1"/>
          <p:nvPr/>
        </p:nvSpPr>
        <p:spPr>
          <a:xfrm>
            <a:off x="4338218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Decision 2</a:t>
            </a:r>
            <a:endParaRPr lang="en-US" sz="1500" dirty="0"/>
          </a:p>
        </p:txBody>
      </p:sp>
      <p:sp>
        <p:nvSpPr>
          <p:cNvPr id="11" name="body 69"/>
          <p:cNvSpPr txBox="1"/>
          <p:nvPr/>
        </p:nvSpPr>
        <p:spPr>
          <a:xfrm>
            <a:off x="4338218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What must be ready before</a:t>
            </a:r>
            <a:endParaRPr lang="en-US" sz="1300" dirty="0"/>
          </a:p>
        </p:txBody>
      </p:sp>
      <p:sp>
        <p:nvSpPr>
          <p:cNvPr id="12" name="dot 70"/>
          <p:cNvSpPr/>
          <p:nvPr/>
        </p:nvSpPr>
        <p:spPr>
          <a:xfrm>
            <a:off x="8072933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3" name="label 71"/>
          <p:cNvSpPr txBox="1"/>
          <p:nvPr/>
        </p:nvSpPr>
        <p:spPr>
          <a:xfrm>
            <a:off x="8127797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END OF MONTH</a:t>
            </a:r>
            <a:endParaRPr lang="en-US" sz="950" dirty="0"/>
          </a:p>
        </p:txBody>
      </p:sp>
      <p:sp>
        <p:nvSpPr>
          <p:cNvPr id="14" name="h3 72"/>
          <p:cNvSpPr txBox="1"/>
          <p:nvPr/>
        </p:nvSpPr>
        <p:spPr>
          <a:xfrm>
            <a:off x="8127797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Decision 3</a:t>
            </a:r>
            <a:endParaRPr lang="en-US" sz="1500" dirty="0"/>
          </a:p>
        </p:txBody>
      </p:sp>
      <p:sp>
        <p:nvSpPr>
          <p:cNvPr id="15" name="body 73"/>
          <p:cNvSpPr txBox="1"/>
          <p:nvPr/>
        </p:nvSpPr>
        <p:spPr>
          <a:xfrm>
            <a:off x="8127797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What starts next</a:t>
            </a:r>
            <a:endParaRPr lang="en-US" sz="1300" dirty="0"/>
          </a:p>
        </p:txBody>
      </p:sp>
      <p:sp>
        <p:nvSpPr>
          <p:cNvPr id="1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Next step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The next step, precisely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One action, one person, one date.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What you expect from the room today.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ctor Soussan">
  <a:themeElements>
    <a:clrScheme name="Victor Soussan">
      <a:dk1>
        <a:srgbClr val="111827"/>
      </a:dk1>
      <a:lt1>
        <a:srgbClr val="FFFFFF"/>
      </a:lt1>
      <a:dk2>
        <a:srgbClr val="4B5563"/>
      </a:dk2>
      <a:lt2>
        <a:srgbClr val="FDFDFC"/>
      </a:lt2>
      <a:accent1>
        <a:srgbClr val="111827"/>
      </a:accent1>
      <a:accent2>
        <a:srgbClr val="6B7280"/>
      </a:accent2>
      <a:accent3>
        <a:srgbClr val="F3F4F6"/>
      </a:accent3>
      <a:accent4>
        <a:srgbClr val="E5E7EB"/>
      </a:accent4>
      <a:accent5>
        <a:srgbClr val="F5F5F7"/>
      </a:accent5>
      <a:accent6>
        <a:srgbClr val="9CA3AF"/>
      </a:accent6>
      <a:hlink>
        <a:srgbClr val="111827"/>
      </a:hlink>
      <a:folHlink>
        <a:srgbClr val="4B5563"/>
      </a:folHlink>
    </a:clrScheme>
    <a:fontScheme name="Victor Soussan">
      <a:majorFont>
        <a:latin typeface="Public Sa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review</dc:title>
  <dc:subject>PptxGenJS Presentation</dc:subject>
  <dc:creator>Victor Soussan</dc:creator>
  <cp:lastModifiedBy>Victor Soussan</cp:lastModifiedBy>
  <cp:revision>1</cp:revision>
  <dcterms:created xsi:type="dcterms:W3CDTF">2026-11-02T00:22:41Z</dcterms:created>
  <dcterms:modified xsi:type="dcterms:W3CDTF">2026-11-02T00:22:41Z</dcterms:modified>
</cp:coreProperties>
</file>